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59" r:id="rId4"/>
    <p:sldId id="265" r:id="rId5"/>
    <p:sldId id="286" r:id="rId6"/>
    <p:sldId id="316" r:id="rId7"/>
    <p:sldId id="260" r:id="rId8"/>
    <p:sldId id="261" r:id="rId9"/>
    <p:sldId id="262" r:id="rId10"/>
    <p:sldId id="325" r:id="rId11"/>
    <p:sldId id="305" r:id="rId12"/>
    <p:sldId id="267" r:id="rId13"/>
    <p:sldId id="288" r:id="rId14"/>
    <p:sldId id="257" r:id="rId15"/>
    <p:sldId id="258" r:id="rId16"/>
    <p:sldId id="284" r:id="rId17"/>
    <p:sldId id="270" r:id="rId18"/>
    <p:sldId id="317" r:id="rId19"/>
    <p:sldId id="289" r:id="rId20"/>
    <p:sldId id="268" r:id="rId21"/>
    <p:sldId id="269" r:id="rId22"/>
    <p:sldId id="285" r:id="rId23"/>
    <p:sldId id="271" r:id="rId24"/>
    <p:sldId id="318" r:id="rId25"/>
    <p:sldId id="306" r:id="rId26"/>
    <p:sldId id="303" r:id="rId27"/>
    <p:sldId id="301" r:id="rId28"/>
    <p:sldId id="304" r:id="rId29"/>
    <p:sldId id="300" r:id="rId30"/>
    <p:sldId id="320" r:id="rId31"/>
    <p:sldId id="308" r:id="rId32"/>
    <p:sldId id="273" r:id="rId33"/>
    <p:sldId id="275" r:id="rId34"/>
    <p:sldId id="274" r:id="rId35"/>
    <p:sldId id="276" r:id="rId36"/>
    <p:sldId id="322" r:id="rId37"/>
    <p:sldId id="309" r:id="rId38"/>
    <p:sldId id="281" r:id="rId39"/>
    <p:sldId id="280" r:id="rId40"/>
    <p:sldId id="278" r:id="rId41"/>
    <p:sldId id="279" r:id="rId42"/>
    <p:sldId id="323" r:id="rId43"/>
    <p:sldId id="310" r:id="rId44"/>
    <p:sldId id="298" r:id="rId45"/>
    <p:sldId id="296" r:id="rId46"/>
    <p:sldId id="294" r:id="rId47"/>
    <p:sldId id="295" r:id="rId48"/>
    <p:sldId id="324" r:id="rId49"/>
    <p:sldId id="346" r:id="rId50"/>
    <p:sldId id="345" r:id="rId51"/>
    <p:sldId id="344" r:id="rId52"/>
    <p:sldId id="343" r:id="rId53"/>
    <p:sldId id="341" r:id="rId54"/>
    <p:sldId id="340" r:id="rId55"/>
    <p:sldId id="332" r:id="rId56"/>
    <p:sldId id="331" r:id="rId57"/>
    <p:sldId id="330" r:id="rId58"/>
    <p:sldId id="329" r:id="rId59"/>
    <p:sldId id="327" r:id="rId60"/>
    <p:sldId id="326" r:id="rId61"/>
    <p:sldId id="339" r:id="rId62"/>
    <p:sldId id="338" r:id="rId63"/>
    <p:sldId id="337" r:id="rId64"/>
    <p:sldId id="336" r:id="rId65"/>
    <p:sldId id="334" r:id="rId66"/>
    <p:sldId id="333" r:id="rId67"/>
    <p:sldId id="347" r:id="rId68"/>
    <p:sldId id="348" r:id="rId69"/>
    <p:sldId id="349" r:id="rId70"/>
    <p:sldId id="353" r:id="rId71"/>
    <p:sldId id="350" r:id="rId72"/>
    <p:sldId id="351" r:id="rId73"/>
    <p:sldId id="35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9"/>
    <p:restoredTop sz="94650"/>
  </p:normalViewPr>
  <p:slideViewPr>
    <p:cSldViewPr snapToGrid="0">
      <p:cViewPr>
        <p:scale>
          <a:sx n="80" d="100"/>
          <a:sy n="80" d="100"/>
        </p:scale>
        <p:origin x="2072" y="10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rista-netdevops-community/CloudVisionPortal-Examples/tree/master/CloudVision_Studios/Enterprise%20Routing%20Studio%20Example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github.com/arista-netdevops-community/CloudVisionPortal-Examples/tree/master/CloudVision_Studios/Enterprise%20Routing%20Studio%20Exam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 Studios Interop</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For ATD Advanced Routing Environment</a:t>
            </a:r>
            <a:endParaRPr lang="en-US" dirty="0"/>
          </a:p>
        </p:txBody>
      </p:sp>
      <p:sp>
        <p:nvSpPr>
          <p:cNvPr id="4" name="TextBox 3">
            <a:extLst>
              <a:ext uri="{FF2B5EF4-FFF2-40B4-BE49-F238E27FC236}">
                <a16:creationId xmlns:a16="http://schemas.microsoft.com/office/drawing/2014/main" id="{F00F60AE-C4A8-6EDF-972E-671003D50B96}"/>
              </a:ext>
            </a:extLst>
          </p:cNvPr>
          <p:cNvSpPr txBox="1"/>
          <p:nvPr/>
        </p:nvSpPr>
        <p:spPr>
          <a:xfrm>
            <a:off x="892629" y="57549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Brian Hayes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2C188E4A-E2DC-4C24-723D-F8E074A31E93}"/>
              </a:ext>
            </a:extLst>
          </p:cNvPr>
          <p:cNvPicPr>
            <a:picLocks noGrp="1" noChangeAspect="1"/>
          </p:cNvPicPr>
          <p:nvPr>
            <p:ph idx="1"/>
          </p:nvPr>
        </p:nvPicPr>
        <p:blipFill>
          <a:blip r:embed="rId2"/>
          <a:stretch>
            <a:fillRect/>
          </a:stretch>
        </p:blipFill>
        <p:spPr>
          <a:xfrm>
            <a:off x="-113920" y="64483"/>
            <a:ext cx="11218926" cy="6971165"/>
          </a:xfrm>
        </p:spPr>
      </p:pic>
      <p:sp>
        <p:nvSpPr>
          <p:cNvPr id="5" name="Oval 4">
            <a:extLst>
              <a:ext uri="{FF2B5EF4-FFF2-40B4-BE49-F238E27FC236}">
                <a16:creationId xmlns:a16="http://schemas.microsoft.com/office/drawing/2014/main" id="{3A9BDCF8-113F-ED39-1844-7EF9A38103B7}"/>
              </a:ext>
            </a:extLst>
          </p:cNvPr>
          <p:cNvSpPr/>
          <p:nvPr/>
        </p:nvSpPr>
        <p:spPr>
          <a:xfrm>
            <a:off x="-169200" y="4297800"/>
            <a:ext cx="4394400" cy="914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4521A-08B7-87C3-5092-C40AFAC971A4}"/>
              </a:ext>
            </a:extLst>
          </p:cNvPr>
          <p:cNvSpPr/>
          <p:nvPr/>
        </p:nvSpPr>
        <p:spPr>
          <a:xfrm>
            <a:off x="-685201" y="5239799"/>
            <a:ext cx="9542400" cy="17304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E7E835-8DD4-657D-69A2-D702786E6AD0}"/>
              </a:ext>
            </a:extLst>
          </p:cNvPr>
          <p:cNvSpPr txBox="1"/>
          <p:nvPr/>
        </p:nvSpPr>
        <p:spPr>
          <a:xfrm>
            <a:off x="5575275" y="2323275"/>
            <a:ext cx="5707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and Enterprise Routing Studio will set ASN tags. The user does not need to create them.</a:t>
            </a:r>
          </a:p>
        </p:txBody>
      </p:sp>
      <p:cxnSp>
        <p:nvCxnSpPr>
          <p:cNvPr id="8" name="Straight Arrow Connector 7">
            <a:extLst>
              <a:ext uri="{FF2B5EF4-FFF2-40B4-BE49-F238E27FC236}">
                <a16:creationId xmlns:a16="http://schemas.microsoft.com/office/drawing/2014/main" id="{8EBCFAA6-6942-2C51-9F63-4B571C232A48}"/>
              </a:ext>
            </a:extLst>
          </p:cNvPr>
          <p:cNvCxnSpPr/>
          <p:nvPr/>
        </p:nvCxnSpPr>
        <p:spPr>
          <a:xfrm flipH="1">
            <a:off x="4448550" y="2987550"/>
            <a:ext cx="1200000" cy="148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6DE4F8-8D2B-9334-3C42-330181BC6FD1}"/>
              </a:ext>
            </a:extLst>
          </p:cNvPr>
          <p:cNvCxnSpPr>
            <a:cxnSpLocks/>
          </p:cNvCxnSpPr>
          <p:nvPr/>
        </p:nvCxnSpPr>
        <p:spPr>
          <a:xfrm flipH="1">
            <a:off x="4652550" y="4331550"/>
            <a:ext cx="948000" cy="64200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FCD229F-79B1-0290-6228-12818639C2DC}"/>
              </a:ext>
            </a:extLst>
          </p:cNvPr>
          <p:cNvSpPr txBox="1"/>
          <p:nvPr/>
        </p:nvSpPr>
        <p:spPr>
          <a:xfrm>
            <a:off x="5635274" y="4051275"/>
            <a:ext cx="5707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ea typeface="Calibri"/>
                <a:cs typeface="Calibri"/>
              </a:rPr>
              <a:t>L3LS Studio will set these lo0/router ID Tags. The user must create them in the Enterprise Routing Studio if using ISIS or EVPN.</a:t>
            </a:r>
          </a:p>
        </p:txBody>
      </p:sp>
      <p:sp>
        <p:nvSpPr>
          <p:cNvPr id="2" name="Title 1">
            <a:extLst>
              <a:ext uri="{FF2B5EF4-FFF2-40B4-BE49-F238E27FC236}">
                <a16:creationId xmlns:a16="http://schemas.microsoft.com/office/drawing/2014/main" id="{C5308A0D-576B-8E45-1E1E-5F6FE72B3C3E}"/>
              </a:ext>
            </a:extLst>
          </p:cNvPr>
          <p:cNvSpPr>
            <a:spLocks noGrp="1"/>
          </p:cNvSpPr>
          <p:nvPr>
            <p:ph type="title"/>
          </p:nvPr>
        </p:nvSpPr>
        <p:spPr>
          <a:xfrm>
            <a:off x="6096000" y="201806"/>
            <a:ext cx="6277429" cy="1325563"/>
          </a:xfrm>
        </p:spPr>
        <p:txBody>
          <a:bodyPr>
            <a:normAutofit fontScale="90000"/>
          </a:bodyPr>
          <a:lstStyle/>
          <a:p>
            <a:r>
              <a:rPr lang="en-US" dirty="0">
                <a:cs typeface="Calibri Light"/>
              </a:rPr>
              <a:t>Note: Some Tags are created automatically by Studios</a:t>
            </a:r>
            <a:br>
              <a:rPr lang="en-US" dirty="0">
                <a:cs typeface="Calibri Light"/>
              </a:rPr>
            </a:br>
            <a:r>
              <a:rPr lang="en-US" sz="3600" dirty="0">
                <a:cs typeface="Calibri Light"/>
              </a:rPr>
              <a:t>and do not need to be entered </a:t>
            </a:r>
            <a:endParaRPr lang="en-US" sz="3600" dirty="0">
              <a:ea typeface="Calibri Light"/>
              <a:cs typeface="Calibri Light"/>
            </a:endParaRPr>
          </a:p>
        </p:txBody>
      </p:sp>
    </p:spTree>
    <p:extLst>
      <p:ext uri="{BB962C8B-B14F-4D97-AF65-F5344CB8AC3E}">
        <p14:creationId xmlns:p14="http://schemas.microsoft.com/office/powerpoint/2010/main" val="424650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1038-87EA-6598-5D2B-B8783754D329}"/>
              </a:ext>
            </a:extLst>
          </p:cNvPr>
          <p:cNvSpPr>
            <a:spLocks noGrp="1"/>
          </p:cNvSpPr>
          <p:nvPr>
            <p:ph type="title"/>
          </p:nvPr>
        </p:nvSpPr>
        <p:spPr>
          <a:xfrm>
            <a:off x="311727" y="115743"/>
            <a:ext cx="10515600" cy="1325563"/>
          </a:xfrm>
        </p:spPr>
        <p:txBody>
          <a:bodyPr/>
          <a:lstStyle/>
          <a:p>
            <a:r>
              <a:rPr lang="en-US" dirty="0">
                <a:cs typeface="Calibri Light"/>
              </a:rPr>
              <a:t>Other Notes</a:t>
            </a:r>
            <a:endParaRPr lang="en-US" dirty="0"/>
          </a:p>
        </p:txBody>
      </p:sp>
      <p:sp>
        <p:nvSpPr>
          <p:cNvPr id="3" name="Content Placeholder 2">
            <a:extLst>
              <a:ext uri="{FF2B5EF4-FFF2-40B4-BE49-F238E27FC236}">
                <a16:creationId xmlns:a16="http://schemas.microsoft.com/office/drawing/2014/main" id="{38AD23F0-1533-16D6-C7DC-910DB6D4A243}"/>
              </a:ext>
            </a:extLst>
          </p:cNvPr>
          <p:cNvSpPr>
            <a:spLocks noGrp="1"/>
          </p:cNvSpPr>
          <p:nvPr>
            <p:ph idx="1"/>
          </p:nvPr>
        </p:nvSpPr>
        <p:spPr>
          <a:xfrm>
            <a:off x="394855" y="1179080"/>
            <a:ext cx="11430000" cy="5309280"/>
          </a:xfrm>
        </p:spPr>
        <p:txBody>
          <a:bodyPr vert="horz" lIns="91440" tIns="45720" rIns="91440" bIns="45720" rtlCol="0" anchor="t">
            <a:normAutofit fontScale="92500" lnSpcReduction="20000"/>
          </a:bodyPr>
          <a:lstStyle/>
          <a:p>
            <a:r>
              <a:rPr lang="en-US" dirty="0">
                <a:cs typeface="Calibri"/>
              </a:rPr>
              <a:t>Be sure to accept "updates" in the Inventory and Topology Studio prior to Selecting devices in each Studio</a:t>
            </a:r>
          </a:p>
          <a:p>
            <a:r>
              <a:rPr lang="en-US" dirty="0">
                <a:cs typeface="Calibri"/>
              </a:rPr>
              <a:t>Be sure to check that the drop down yes/no fields in EVPN Services and Interface Studio are populated by the inputs files – Jackson release had a problem with this</a:t>
            </a:r>
          </a:p>
          <a:p>
            <a:r>
              <a:rPr lang="en-US" dirty="0">
                <a:cs typeface="Calibri"/>
              </a:rPr>
              <a:t>When changing between examples be sure to clear the </a:t>
            </a:r>
            <a:r>
              <a:rPr lang="en-US" dirty="0" err="1">
                <a:cs typeface="Calibri"/>
              </a:rPr>
              <a:t>arp</a:t>
            </a:r>
            <a:r>
              <a:rPr lang="en-US" dirty="0">
                <a:cs typeface="Calibri"/>
              </a:rPr>
              <a:t> cache in the end devices prior to sending a ping – the mac of the </a:t>
            </a:r>
            <a:r>
              <a:rPr lang="en-US" dirty="0" err="1">
                <a:cs typeface="Calibri"/>
              </a:rPr>
              <a:t>gw</a:t>
            </a:r>
            <a:r>
              <a:rPr lang="en-US" dirty="0">
                <a:cs typeface="Calibri"/>
              </a:rPr>
              <a:t> may have changed</a:t>
            </a:r>
          </a:p>
          <a:p>
            <a:r>
              <a:rPr lang="en-US" dirty="0">
                <a:cs typeface="Calibri"/>
              </a:rPr>
              <a:t>Use the version of Interface Studio on the </a:t>
            </a:r>
            <a:r>
              <a:rPr lang="en-US" dirty="0" err="1">
                <a:cs typeface="Calibri"/>
              </a:rPr>
              <a:t>github</a:t>
            </a:r>
            <a:r>
              <a:rPr lang="en-US" dirty="0">
                <a:cs typeface="Calibri"/>
              </a:rPr>
              <a:t> site – it fixes a bug where when changing from a routed port to bridged port is missing the "switchport" command</a:t>
            </a:r>
          </a:p>
          <a:p>
            <a:r>
              <a:rPr lang="en-US" dirty="0">
                <a:cs typeface="Calibri"/>
              </a:rPr>
              <a:t>Use the version of the EVPN Services Studio in the </a:t>
            </a:r>
            <a:r>
              <a:rPr lang="en-US" dirty="0" err="1">
                <a:cs typeface="Calibri"/>
              </a:rPr>
              <a:t>github</a:t>
            </a:r>
            <a:r>
              <a:rPr lang="en-US" dirty="0">
                <a:cs typeface="Calibri"/>
              </a:rPr>
              <a:t> site – it has the added capability of redistributing OSPF into VRFs it creates</a:t>
            </a:r>
          </a:p>
          <a:p>
            <a:r>
              <a:rPr lang="en-US" dirty="0">
                <a:cs typeface="Calibri"/>
              </a:rPr>
              <a:t>Both the router_bgp.as Tag and the </a:t>
            </a:r>
            <a:r>
              <a:rPr lang="en-US" dirty="0" err="1">
                <a:cs typeface="Calibri"/>
              </a:rPr>
              <a:t>router_bgp.router_id</a:t>
            </a:r>
            <a:r>
              <a:rPr lang="en-US" dirty="0">
                <a:cs typeface="Calibri"/>
              </a:rPr>
              <a:t> Tag (for lo0) are written by the L3LS Studio and do not have to be entered by the user but if Enterprise Routing Studio has EVPN/VXLAN enabled the </a:t>
            </a:r>
            <a:r>
              <a:rPr lang="en-US" dirty="0" err="1">
                <a:cs typeface="Calibri"/>
              </a:rPr>
              <a:t>router_bgp.router_id</a:t>
            </a:r>
            <a:r>
              <a:rPr lang="en-US" dirty="0">
                <a:cs typeface="Calibri"/>
              </a:rPr>
              <a:t> (lo0) tag must be added. These tags are in the </a:t>
            </a:r>
            <a:r>
              <a:rPr lang="en-US" dirty="0" err="1">
                <a:cs typeface="Calibri"/>
              </a:rPr>
              <a:t>tagsfile.txt</a:t>
            </a:r>
            <a:endParaRPr lang="en-US" dirty="0">
              <a:cs typeface="Calibri"/>
            </a:endParaRPr>
          </a:p>
          <a:p>
            <a:r>
              <a:rPr lang="en-US" dirty="0" err="1">
                <a:cs typeface="Calibri"/>
              </a:rPr>
              <a:t>Tusing</a:t>
            </a:r>
            <a:r>
              <a:rPr lang="en-US" dirty="0">
                <a:cs typeface="Calibri"/>
              </a:rPr>
              <a:t> multiple role tags is only available in CV version Kent and beyond. If using Jackson do not use the Role: Edge-Router tag if L3LS is also using Role tags.</a:t>
            </a:r>
          </a:p>
          <a:p>
            <a:endParaRPr lang="en-US" dirty="0">
              <a:cs typeface="Calibri"/>
            </a:endParaRPr>
          </a:p>
        </p:txBody>
      </p:sp>
    </p:spTree>
    <p:extLst>
      <p:ext uri="{BB962C8B-B14F-4D97-AF65-F5344CB8AC3E}">
        <p14:creationId xmlns:p14="http://schemas.microsoft.com/office/powerpoint/2010/main" val="411769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FDA62-0393-06AA-C0B5-C327D55C9B91}"/>
              </a:ext>
            </a:extLst>
          </p:cNvPr>
          <p:cNvSpPr>
            <a:spLocks noGrp="1"/>
          </p:cNvSpPr>
          <p:nvPr>
            <p:ph type="title"/>
          </p:nvPr>
        </p:nvSpPr>
        <p:spPr/>
        <p:txBody>
          <a:bodyPr>
            <a:normAutofit fontScale="90000"/>
          </a:bodyPr>
          <a:lstStyle/>
          <a:p>
            <a:br>
              <a:rPr lang="en-US" dirty="0">
                <a:cs typeface="Calibri Light"/>
              </a:rPr>
            </a:br>
            <a:r>
              <a:rPr lang="en-US" dirty="0">
                <a:cs typeface="Calibri Light"/>
              </a:rPr>
              <a:t>If upgrading CV, new Studios are in a workspace  when the upgrade completes</a:t>
            </a:r>
            <a:br>
              <a:rPr lang="en-US" dirty="0">
                <a:cs typeface="Calibri Light"/>
              </a:rPr>
            </a:br>
            <a:r>
              <a:rPr lang="en-US" sz="2700" dirty="0">
                <a:cs typeface="Calibri Light"/>
              </a:rPr>
              <a:t>Submit this workspace! To add any new Studios permanently</a:t>
            </a:r>
            <a:endParaRPr lang="en-US" sz="2700" dirty="0"/>
          </a:p>
        </p:txBody>
      </p:sp>
      <p:pic>
        <p:nvPicPr>
          <p:cNvPr id="4" name="Picture 4" descr="Graphical user interface, text, application, email&#10;&#10;Description automatically generated">
            <a:extLst>
              <a:ext uri="{FF2B5EF4-FFF2-40B4-BE49-F238E27FC236}">
                <a16:creationId xmlns:a16="http://schemas.microsoft.com/office/drawing/2014/main" id="{5D62EF96-FD80-F395-3D16-0AF08F2545E6}"/>
              </a:ext>
            </a:extLst>
          </p:cNvPr>
          <p:cNvPicPr>
            <a:picLocks noGrp="1" noChangeAspect="1"/>
          </p:cNvPicPr>
          <p:nvPr>
            <p:ph idx="1"/>
          </p:nvPr>
        </p:nvPicPr>
        <p:blipFill>
          <a:blip r:embed="rId2"/>
          <a:stretch>
            <a:fillRect/>
          </a:stretch>
        </p:blipFill>
        <p:spPr>
          <a:xfrm>
            <a:off x="4602616" y="2141537"/>
            <a:ext cx="6274253" cy="4351338"/>
          </a:xfrm>
        </p:spPr>
      </p:pic>
    </p:spTree>
    <p:extLst>
      <p:ext uri="{BB962C8B-B14F-4D97-AF65-F5344CB8AC3E}">
        <p14:creationId xmlns:p14="http://schemas.microsoft.com/office/powerpoint/2010/main" val="272358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864D-E615-5EC8-A890-A0FB62F26AA5}"/>
              </a:ext>
            </a:extLst>
          </p:cNvPr>
          <p:cNvSpPr>
            <a:spLocks noGrp="1"/>
          </p:cNvSpPr>
          <p:nvPr>
            <p:ph type="title"/>
          </p:nvPr>
        </p:nvSpPr>
        <p:spPr/>
        <p:txBody>
          <a:bodyPr/>
          <a:lstStyle/>
          <a:p>
            <a:r>
              <a:rPr lang="en-US" dirty="0">
                <a:cs typeface="Calibri Light"/>
              </a:rPr>
              <a:t>Example 1 DC Gateway Router</a:t>
            </a:r>
            <a:endParaRPr lang="en-US" dirty="0"/>
          </a:p>
        </p:txBody>
      </p:sp>
      <p:sp>
        <p:nvSpPr>
          <p:cNvPr id="6" name="Title 1">
            <a:extLst>
              <a:ext uri="{FF2B5EF4-FFF2-40B4-BE49-F238E27FC236}">
                <a16:creationId xmlns:a16="http://schemas.microsoft.com/office/drawing/2014/main" id="{D779555E-5695-F109-CB0C-145EEDC62577}"/>
              </a:ext>
            </a:extLst>
          </p:cNvPr>
          <p:cNvSpPr txBox="1">
            <a:spLocks/>
          </p:cNvSpPr>
          <p:nvPr/>
        </p:nvSpPr>
        <p:spPr>
          <a:xfrm>
            <a:off x="163862" y="1333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cs typeface="Calibri Light"/>
            </a:endParaRPr>
          </a:p>
        </p:txBody>
      </p:sp>
      <p:pic>
        <p:nvPicPr>
          <p:cNvPr id="3" name="Picture 4" descr="Diagram&#10;&#10;Description automatically generated">
            <a:extLst>
              <a:ext uri="{FF2B5EF4-FFF2-40B4-BE49-F238E27FC236}">
                <a16:creationId xmlns:a16="http://schemas.microsoft.com/office/drawing/2014/main" id="{0EAD8F21-E622-3FA4-10ED-3B95C9E49AB3}"/>
              </a:ext>
            </a:extLst>
          </p:cNvPr>
          <p:cNvPicPr>
            <a:picLocks noChangeAspect="1"/>
          </p:cNvPicPr>
          <p:nvPr/>
        </p:nvPicPr>
        <p:blipFill>
          <a:blip r:embed="rId2"/>
          <a:stretch>
            <a:fillRect/>
          </a:stretch>
        </p:blipFill>
        <p:spPr>
          <a:xfrm>
            <a:off x="1371601" y="1429973"/>
            <a:ext cx="8708569" cy="4985023"/>
          </a:xfrm>
          <a:prstGeom prst="rect">
            <a:avLst/>
          </a:prstGeom>
        </p:spPr>
      </p:pic>
    </p:spTree>
    <p:extLst>
      <p:ext uri="{BB962C8B-B14F-4D97-AF65-F5344CB8AC3E}">
        <p14:creationId xmlns:p14="http://schemas.microsoft.com/office/powerpoint/2010/main" val="3249282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lstStyle/>
          <a:p>
            <a:r>
              <a:rPr lang="en-US" dirty="0">
                <a:cs typeface="Calibri Light"/>
              </a:rPr>
              <a:t>Example1: DC Gateway Router</a:t>
            </a:r>
            <a:br>
              <a:rPr lang="en-US" dirty="0">
                <a:cs typeface="Calibri Light"/>
              </a:rPr>
            </a:br>
            <a:r>
              <a:rPr lang="en-US" dirty="0">
                <a:cs typeface="Calibri Light"/>
              </a:rPr>
              <a:t> </a:t>
            </a:r>
            <a:r>
              <a:rPr lang="en-US" sz="2000" dirty="0">
                <a:cs typeface="Calibri Light"/>
              </a:rPr>
              <a:t>This example also routes between DCs with OSPF</a:t>
            </a:r>
            <a:endParaRPr lang="en-US" sz="20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p>
          <a:p>
            <a:r>
              <a:rPr lang="en-US" dirty="0">
                <a:ea typeface="+mn-lt"/>
                <a:cs typeface="+mn-lt"/>
              </a:rPr>
              <a:t>The DC border </a:t>
            </a:r>
            <a:r>
              <a:rPr lang="en-US" dirty="0" err="1">
                <a:ea typeface="+mn-lt"/>
                <a:cs typeface="+mn-lt"/>
              </a:rPr>
              <a:t>leafs</a:t>
            </a:r>
            <a:r>
              <a:rPr lang="en-US" dirty="0">
                <a:ea typeface="+mn-lt"/>
                <a:cs typeface="+mn-lt"/>
              </a:rPr>
              <a:t> have a trunk port to Edge Router and another leaf has a trunk to the end device</a:t>
            </a:r>
            <a:endParaRPr lang="en-US" dirty="0">
              <a:cs typeface="Calibri"/>
            </a:endParaRP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L2 EVPN in Each DC with the end device and the Edge Router in the VPN.</a:t>
            </a:r>
          </a:p>
          <a:p>
            <a:r>
              <a:rPr lang="en-US" dirty="0">
                <a:cs typeface="Calibri"/>
              </a:rPr>
              <a:t>The </a:t>
            </a:r>
            <a:r>
              <a:rPr lang="en-US" dirty="0">
                <a:solidFill>
                  <a:srgbClr val="FF0000"/>
                </a:solidFill>
                <a:cs typeface="Calibri"/>
              </a:rPr>
              <a:t>Edge Router is the default </a:t>
            </a:r>
            <a:r>
              <a:rPr lang="en-US" dirty="0" err="1">
                <a:solidFill>
                  <a:srgbClr val="FF0000"/>
                </a:solidFill>
                <a:cs typeface="Calibri"/>
              </a:rPr>
              <a:t>gw</a:t>
            </a:r>
            <a:r>
              <a:rPr lang="en-US" dirty="0">
                <a:solidFill>
                  <a:srgbClr val="FF0000"/>
                </a:solidFill>
                <a:cs typeface="Calibri"/>
              </a:rPr>
              <a:t> for end devices</a:t>
            </a:r>
            <a:r>
              <a:rPr lang="en-US" dirty="0">
                <a:cs typeface="Calibri"/>
              </a:rPr>
              <a:t> in each DC. (A switch is used for the end device to launch pings from)</a:t>
            </a:r>
          </a:p>
          <a:p>
            <a:r>
              <a:rPr lang="en-US" dirty="0">
                <a:cs typeface="Calibri"/>
              </a:rPr>
              <a:t>Example2 and example3 build on example 1</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7472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p:txBody>
          <a:bodyPr/>
          <a:lstStyle/>
          <a:p>
            <a:r>
              <a:rPr lang="en-US" dirty="0">
                <a:cs typeface="Calibri Light"/>
              </a:rPr>
              <a:t>Example1 </a:t>
            </a:r>
          </a:p>
        </p:txBody>
      </p:sp>
      <p:pic>
        <p:nvPicPr>
          <p:cNvPr id="9" name="Picture 9" descr="Diagram, schematic&#10;&#10;Description automatically generated">
            <a:extLst>
              <a:ext uri="{FF2B5EF4-FFF2-40B4-BE49-F238E27FC236}">
                <a16:creationId xmlns:a16="http://schemas.microsoft.com/office/drawing/2014/main" id="{192EC959-748A-FDB6-27F9-9AE8FA2EA7BC}"/>
              </a:ext>
            </a:extLst>
          </p:cNvPr>
          <p:cNvPicPr>
            <a:picLocks noGrp="1" noChangeAspect="1"/>
          </p:cNvPicPr>
          <p:nvPr>
            <p:ph idx="1"/>
          </p:nvPr>
        </p:nvPicPr>
        <p:blipFill>
          <a:blip r:embed="rId2"/>
          <a:stretch>
            <a:fillRect/>
          </a:stretch>
        </p:blipFill>
        <p:spPr>
          <a:xfrm>
            <a:off x="1600322" y="1506312"/>
            <a:ext cx="8613984" cy="5193165"/>
          </a:xfrm>
        </p:spPr>
      </p:pic>
    </p:spTree>
    <p:extLst>
      <p:ext uri="{BB962C8B-B14F-4D97-AF65-F5344CB8AC3E}">
        <p14:creationId xmlns:p14="http://schemas.microsoft.com/office/powerpoint/2010/main" val="83693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Example1 Tags</a:t>
            </a:r>
            <a:endParaRPr lang="en-US" sz="5200" dirty="0"/>
          </a:p>
        </p:txBody>
      </p:sp>
      <p:sp>
        <p:nvSpPr>
          <p:cNvPr id="8" name="Title 1">
            <a:extLst>
              <a:ext uri="{FF2B5EF4-FFF2-40B4-BE49-F238E27FC236}">
                <a16:creationId xmlns:a16="http://schemas.microsoft.com/office/drawing/2014/main" id="{E280435D-E391-18A9-321D-A1459C586B07}"/>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10" name="TextBox 9">
            <a:extLst>
              <a:ext uri="{FF2B5EF4-FFF2-40B4-BE49-F238E27FC236}">
                <a16:creationId xmlns:a16="http://schemas.microsoft.com/office/drawing/2014/main" id="{F2C1D766-5232-C365-F3DC-8178A218062D}"/>
              </a:ext>
            </a:extLst>
          </p:cNvPr>
          <p:cNvSpPr txBox="1"/>
          <p:nvPr/>
        </p:nvSpPr>
        <p:spPr>
          <a:xfrm>
            <a:off x="5698671" y="1133693"/>
            <a:ext cx="3107872" cy="5386090"/>
          </a:xfrm>
          <a:prstGeom prst="rect">
            <a:avLst/>
          </a:prstGeom>
          <a:noFill/>
        </p:spPr>
        <p:txBody>
          <a:bodyPr wrap="square">
            <a:spAutoFit/>
          </a:bodyPr>
          <a:lstStyle/>
          <a:p>
            <a:r>
              <a:rPr lang="en-US" sz="800" dirty="0"/>
              <a:t> DC-Pod:1 - EOS14</a:t>
            </a:r>
          </a:p>
          <a:p>
            <a:r>
              <a:rPr lang="en-US" sz="800" dirty="0"/>
              <a:t>  DC-Pod:1 - EOS6</a:t>
            </a:r>
          </a:p>
          <a:p>
            <a:r>
              <a:rPr lang="en-US" sz="800" dirty="0"/>
              <a:t>  DC-Pod:1 - EOS8</a:t>
            </a:r>
          </a:p>
          <a:p>
            <a:r>
              <a:rPr lang="en-US" sz="800" dirty="0"/>
              <a:t>  DC-Pod:2 - EOS3</a:t>
            </a:r>
          </a:p>
          <a:p>
            <a:r>
              <a:rPr lang="en-US" sz="800" dirty="0"/>
              <a:t>  DC-Pod:2 - EOS4</a:t>
            </a:r>
          </a:p>
          <a:p>
            <a:r>
              <a:rPr lang="en-US" sz="800" dirty="0"/>
              <a:t>  DC-Pod:2 - EOS9</a:t>
            </a:r>
          </a:p>
          <a:p>
            <a:r>
              <a:rPr lang="en-US" sz="800" dirty="0"/>
              <a:t>  DC:DC-eos3-eos4-eos9 - EOS3</a:t>
            </a:r>
          </a:p>
          <a:p>
            <a:r>
              <a:rPr lang="en-US" sz="800" dirty="0"/>
              <a:t>  DC:DC-eos3-eos4-eos9 - EOS4</a:t>
            </a:r>
          </a:p>
          <a:p>
            <a:r>
              <a:rPr lang="en-US" sz="800" dirty="0"/>
              <a:t>  DC:DC-eos3-eos4-eos9 - EOS9</a:t>
            </a:r>
          </a:p>
          <a:p>
            <a:r>
              <a:rPr lang="en-US" sz="800" dirty="0"/>
              <a:t>  DC:DC-eos6-eos8-eos14 - EOS14</a:t>
            </a:r>
          </a:p>
          <a:p>
            <a:r>
              <a:rPr lang="en-US" sz="800" dirty="0"/>
              <a:t>  DC:DC-eos6-eos8-eos14 - EOS6</a:t>
            </a:r>
          </a:p>
          <a:p>
            <a:r>
              <a:rPr lang="en-US" sz="800" dirty="0"/>
              <a:t>  DC:DC-eos6-eos8-eos14 - EOS8</a:t>
            </a:r>
          </a:p>
          <a:p>
            <a:r>
              <a:rPr lang="en-US" sz="800" dirty="0"/>
              <a:t>  Edge-Router-Domain:1 - EOS1</a:t>
            </a:r>
          </a:p>
          <a:p>
            <a:r>
              <a:rPr lang="en-US" sz="800" dirty="0"/>
              <a:t>  Edge-Router-Domain:18 - EOS18</a:t>
            </a:r>
          </a:p>
          <a:p>
            <a:r>
              <a:rPr lang="en-US" sz="800" dirty="0"/>
              <a:t>  Edge-Router-Domain:20 - EOS20</a:t>
            </a:r>
          </a:p>
          <a:p>
            <a:r>
              <a:rPr lang="en-US" sz="800" dirty="0"/>
              <a:t>  Edge-Router-Domain:5 - EOS5</a:t>
            </a:r>
          </a:p>
          <a:p>
            <a:r>
              <a:rPr lang="en-US" sz="800" dirty="0"/>
              <a:t>  Leaf-Domain:1 - EOS6</a:t>
            </a:r>
          </a:p>
          <a:p>
            <a:r>
              <a:rPr lang="en-US" sz="800" dirty="0"/>
              <a:t>  Leaf-Domain:2 - EOS8</a:t>
            </a:r>
          </a:p>
          <a:p>
            <a:r>
              <a:rPr lang="en-US" sz="800" dirty="0"/>
              <a:t>  Leaf-Domain:3 - EOS3</a:t>
            </a:r>
          </a:p>
          <a:p>
            <a:r>
              <a:rPr lang="en-US" sz="800" dirty="0"/>
              <a:t>  Leaf-Domain:4 - EOS4</a:t>
            </a:r>
          </a:p>
          <a:p>
            <a:r>
              <a:rPr lang="en-US" sz="800" dirty="0"/>
              <a:t>  Leaf-Number:1 - EOS4</a:t>
            </a:r>
          </a:p>
          <a:p>
            <a:r>
              <a:rPr lang="en-US" sz="800" dirty="0"/>
              <a:t>  Leaf-Number:1 - EOS6</a:t>
            </a:r>
          </a:p>
          <a:p>
            <a:r>
              <a:rPr lang="en-US" sz="800" dirty="0"/>
              <a:t>  Leaf-Number:2 - EOS3</a:t>
            </a:r>
          </a:p>
          <a:p>
            <a:r>
              <a:rPr lang="en-US" sz="800" dirty="0"/>
              <a:t>  Leaf-Number:2 - EOS8</a:t>
            </a:r>
          </a:p>
          <a:p>
            <a:r>
              <a:rPr lang="en-US" sz="800" dirty="0"/>
              <a:t>  Network:CoreNet-eos1-eos2-eos5 - EOS1</a:t>
            </a:r>
          </a:p>
          <a:p>
            <a:r>
              <a:rPr lang="en-US" sz="800" dirty="0"/>
              <a:t>  Network:CoreNet-eos1-eos2-eos5 - EOS2</a:t>
            </a:r>
          </a:p>
          <a:p>
            <a:r>
              <a:rPr lang="en-US" sz="800" dirty="0"/>
              <a:t>  Network:CoreNet-eos1-eos2-eos5 - EOS5</a:t>
            </a:r>
          </a:p>
          <a:p>
            <a:r>
              <a:rPr lang="en-US" sz="800" dirty="0"/>
              <a:t>  Network:DC-End-device-eos18 - EOS18</a:t>
            </a:r>
          </a:p>
          <a:p>
            <a:r>
              <a:rPr lang="en-US" sz="800" dirty="0"/>
              <a:t>  Network:DC-End-device-eos20 - EOS20</a:t>
            </a:r>
          </a:p>
          <a:p>
            <a:r>
              <a:rPr lang="en-US" sz="800" dirty="0"/>
              <a:t>  </a:t>
            </a:r>
            <a:r>
              <a:rPr lang="en-US" sz="800" dirty="0" err="1"/>
              <a:t>Role:Core</a:t>
            </a:r>
            <a:r>
              <a:rPr lang="en-US" sz="800" dirty="0"/>
              <a:t> - EOS2</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EOS3</a:t>
            </a:r>
          </a:p>
          <a:p>
            <a:r>
              <a:rPr lang="en-US" sz="800" dirty="0"/>
              <a:t>  </a:t>
            </a:r>
            <a:r>
              <a:rPr lang="en-US" sz="800" dirty="0" err="1"/>
              <a:t>Role:Leaf</a:t>
            </a:r>
            <a:r>
              <a:rPr lang="en-US" sz="800" dirty="0"/>
              <a:t> - EOS4</a:t>
            </a:r>
          </a:p>
          <a:p>
            <a:r>
              <a:rPr lang="en-US" sz="800" dirty="0"/>
              <a:t>  </a:t>
            </a:r>
            <a:r>
              <a:rPr lang="en-US" sz="800" dirty="0" err="1"/>
              <a:t>Role:Leaf</a:t>
            </a:r>
            <a:r>
              <a:rPr lang="en-US" sz="800" dirty="0"/>
              <a:t> - EOS6</a:t>
            </a:r>
          </a:p>
          <a:p>
            <a:r>
              <a:rPr lang="en-US" sz="800" dirty="0"/>
              <a:t>  </a:t>
            </a:r>
            <a:r>
              <a:rPr lang="en-US" sz="800" dirty="0" err="1"/>
              <a:t>Role:Leaf</a:t>
            </a:r>
            <a:r>
              <a:rPr lang="en-US" sz="800" dirty="0"/>
              <a:t> - EOS8</a:t>
            </a:r>
          </a:p>
          <a:p>
            <a:r>
              <a:rPr lang="en-US" sz="800" dirty="0"/>
              <a:t>  </a:t>
            </a:r>
            <a:r>
              <a:rPr lang="en-US" sz="800" dirty="0" err="1"/>
              <a:t>Role:Spine</a:t>
            </a:r>
            <a:r>
              <a:rPr lang="en-US" sz="800" dirty="0"/>
              <a:t> - EOS14</a:t>
            </a:r>
          </a:p>
          <a:p>
            <a:r>
              <a:rPr lang="en-US" sz="800" dirty="0"/>
              <a:t>  </a:t>
            </a:r>
            <a:r>
              <a:rPr lang="en-US" sz="800" dirty="0" err="1"/>
              <a:t>Role:Spine</a:t>
            </a:r>
            <a:r>
              <a:rPr lang="en-US" sz="800" dirty="0"/>
              <a:t> - EOS9</a:t>
            </a:r>
          </a:p>
          <a:p>
            <a:r>
              <a:rPr lang="en-US" sz="800" dirty="0"/>
              <a:t>  Spine-Number:1 - EOS14</a:t>
            </a:r>
          </a:p>
          <a:p>
            <a:r>
              <a:rPr lang="en-US" sz="800" dirty="0"/>
              <a:t>  Spine-Number:1 - EOS9</a:t>
            </a:r>
          </a:p>
          <a:p>
            <a:r>
              <a:rPr lang="en-US" sz="800" dirty="0"/>
              <a:t>  router_bgp.router_id:1.1.1.1 - EOS1</a:t>
            </a:r>
          </a:p>
          <a:p>
            <a:r>
              <a:rPr lang="en-US" sz="800" dirty="0"/>
              <a:t>  router_bgp.router_id:2.2.2.2 - EOS2</a:t>
            </a:r>
          </a:p>
          <a:p>
            <a:r>
              <a:rPr lang="en-US" sz="800" dirty="0"/>
              <a:t>  router_bgp.router_id:5.5.5.5 - EOS5</a:t>
            </a:r>
          </a:p>
        </p:txBody>
      </p:sp>
    </p:spTree>
    <p:extLst>
      <p:ext uri="{BB962C8B-B14F-4D97-AF65-F5344CB8AC3E}">
        <p14:creationId xmlns:p14="http://schemas.microsoft.com/office/powerpoint/2010/main" val="286112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a:xfrm>
            <a:off x="294526" y="215294"/>
            <a:ext cx="10515600" cy="1325563"/>
          </a:xfrm>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69CBF941-2322-73CE-C65E-D62281F4635A}"/>
              </a:ext>
            </a:extLst>
          </p:cNvPr>
          <p:cNvPicPr>
            <a:picLocks noGrp="1" noChangeAspect="1"/>
          </p:cNvPicPr>
          <p:nvPr>
            <p:ph idx="1"/>
          </p:nvPr>
        </p:nvPicPr>
        <p:blipFill>
          <a:blip r:embed="rId2"/>
          <a:stretch>
            <a:fillRect/>
          </a:stretch>
        </p:blipFill>
        <p:spPr>
          <a:xfrm>
            <a:off x="83457" y="1427317"/>
            <a:ext cx="11014264" cy="2345107"/>
          </a:xfrm>
        </p:spPr>
      </p:pic>
      <p:pic>
        <p:nvPicPr>
          <p:cNvPr id="5" name="Picture 5" descr="Graphical user interface, text, application, email&#10;&#10;Description automatically generated">
            <a:extLst>
              <a:ext uri="{FF2B5EF4-FFF2-40B4-BE49-F238E27FC236}">
                <a16:creationId xmlns:a16="http://schemas.microsoft.com/office/drawing/2014/main" id="{3B61A060-BF41-681E-6E74-8F5A6F1F7F22}"/>
              </a:ext>
            </a:extLst>
          </p:cNvPr>
          <p:cNvPicPr>
            <a:picLocks noChangeAspect="1"/>
          </p:cNvPicPr>
          <p:nvPr/>
        </p:nvPicPr>
        <p:blipFill>
          <a:blip r:embed="rId3"/>
          <a:stretch>
            <a:fillRect/>
          </a:stretch>
        </p:blipFill>
        <p:spPr>
          <a:xfrm>
            <a:off x="142901" y="3966266"/>
            <a:ext cx="9043580" cy="1951247"/>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49D6563B-74F4-DC49-498A-BDA0CE8EA780}"/>
              </a:ext>
            </a:extLst>
          </p:cNvPr>
          <p:cNvPicPr>
            <a:picLocks noChangeAspect="1"/>
          </p:cNvPicPr>
          <p:nvPr/>
        </p:nvPicPr>
        <p:blipFill>
          <a:blip r:embed="rId4"/>
          <a:stretch>
            <a:fillRect/>
          </a:stretch>
        </p:blipFill>
        <p:spPr>
          <a:xfrm>
            <a:off x="6137097" y="1502138"/>
            <a:ext cx="10534435" cy="2470993"/>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B01C1086-94CF-87B2-C55D-4C6D6239E21D}"/>
              </a:ext>
            </a:extLst>
          </p:cNvPr>
          <p:cNvPicPr>
            <a:picLocks noChangeAspect="1"/>
          </p:cNvPicPr>
          <p:nvPr/>
        </p:nvPicPr>
        <p:blipFill>
          <a:blip r:embed="rId5"/>
          <a:stretch>
            <a:fillRect/>
          </a:stretch>
        </p:blipFill>
        <p:spPr>
          <a:xfrm>
            <a:off x="6402512" y="3980779"/>
            <a:ext cx="9849491" cy="2312598"/>
          </a:xfrm>
          <a:prstGeom prst="rect">
            <a:avLst/>
          </a:prstGeom>
        </p:spPr>
      </p:pic>
    </p:spTree>
    <p:extLst>
      <p:ext uri="{BB962C8B-B14F-4D97-AF65-F5344CB8AC3E}">
        <p14:creationId xmlns:p14="http://schemas.microsoft.com/office/powerpoint/2010/main" val="303460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AA6-51E4-18CA-149D-80B3098B9BBF}"/>
              </a:ext>
            </a:extLst>
          </p:cNvPr>
          <p:cNvSpPr>
            <a:spLocks noGrp="1"/>
          </p:cNvSpPr>
          <p:nvPr>
            <p:ph type="title"/>
          </p:nvPr>
        </p:nvSpPr>
        <p:spPr/>
        <p:txBody>
          <a:bodyPr/>
          <a:lstStyle/>
          <a:p>
            <a:r>
              <a:rPr lang="en-US" dirty="0">
                <a:cs typeface="Calibri Light"/>
              </a:rPr>
              <a:t>Test</a:t>
            </a:r>
          </a:p>
        </p:txBody>
      </p:sp>
      <p:sp>
        <p:nvSpPr>
          <p:cNvPr id="3" name="Content Placeholder 2">
            <a:extLst>
              <a:ext uri="{FF2B5EF4-FFF2-40B4-BE49-F238E27FC236}">
                <a16:creationId xmlns:a16="http://schemas.microsoft.com/office/drawing/2014/main" id="{A01C5E4A-984D-5CE5-9119-2552A2C5656F}"/>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endParaRPr lang="en-US" dirty="0"/>
          </a:p>
        </p:txBody>
      </p:sp>
    </p:spTree>
    <p:extLst>
      <p:ext uri="{BB962C8B-B14F-4D97-AF65-F5344CB8AC3E}">
        <p14:creationId xmlns:p14="http://schemas.microsoft.com/office/powerpoint/2010/main" val="1741351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8251372" cy="1325563"/>
          </a:xfrm>
        </p:spPr>
        <p:txBody>
          <a:bodyPr>
            <a:normAutofit/>
          </a:bodyPr>
          <a:lstStyle/>
          <a:p>
            <a:r>
              <a:rPr lang="en-US" dirty="0">
                <a:cs typeface="Calibri Light"/>
              </a:rPr>
              <a:t>Example 2 eBGP between DC and Routed Network</a:t>
            </a:r>
            <a:endParaRPr lang="en-US" sz="2000" dirty="0"/>
          </a:p>
        </p:txBody>
      </p:sp>
      <p:pic>
        <p:nvPicPr>
          <p:cNvPr id="6" name="Picture 6" descr="Diagram&#10;&#10;Description automatically generated">
            <a:extLst>
              <a:ext uri="{FF2B5EF4-FFF2-40B4-BE49-F238E27FC236}">
                <a16:creationId xmlns:a16="http://schemas.microsoft.com/office/drawing/2014/main" id="{50FEE656-E350-0164-840B-89684FEADBBD}"/>
              </a:ext>
            </a:extLst>
          </p:cNvPr>
          <p:cNvPicPr>
            <a:picLocks noChangeAspect="1"/>
          </p:cNvPicPr>
          <p:nvPr/>
        </p:nvPicPr>
        <p:blipFill>
          <a:blip r:embed="rId2"/>
          <a:stretch>
            <a:fillRect/>
          </a:stretch>
        </p:blipFill>
        <p:spPr>
          <a:xfrm>
            <a:off x="1444172" y="1691231"/>
            <a:ext cx="9173028" cy="5260795"/>
          </a:xfrm>
          <a:prstGeom prst="rect">
            <a:avLst/>
          </a:prstGeom>
        </p:spPr>
      </p:pic>
    </p:spTree>
    <p:extLst>
      <p:ext uri="{BB962C8B-B14F-4D97-AF65-F5344CB8AC3E}">
        <p14:creationId xmlns:p14="http://schemas.microsoft.com/office/powerpoint/2010/main" val="1428824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522351" y="4039950"/>
            <a:ext cx="4008634" cy="2621855"/>
          </a:xfrm>
        </p:spPr>
        <p:txBody>
          <a:bodyPr vert="horz" lIns="91440" tIns="45720" rIns="91440" bIns="45720" rtlCol="0" anchor="t">
            <a:normAutofit/>
          </a:bodyPr>
          <a:lstStyle/>
          <a:p>
            <a:r>
              <a:rPr lang="en-US" dirty="0">
                <a:cs typeface="Calibri"/>
              </a:rPr>
              <a:t>Enterprise Routing</a:t>
            </a:r>
          </a:p>
          <a:p>
            <a:r>
              <a:rPr lang="en-US" dirty="0">
                <a:cs typeface="Calibri"/>
              </a:rPr>
              <a:t>EVPN Services</a:t>
            </a:r>
          </a:p>
          <a:p>
            <a:r>
              <a:rPr lang="en-US" dirty="0">
                <a:cs typeface="Calibri"/>
              </a:rPr>
              <a:t>L3LS</a:t>
            </a:r>
          </a:p>
          <a:p>
            <a:r>
              <a:rPr lang="en-US" dirty="0">
                <a:cs typeface="Calibri"/>
              </a:rPr>
              <a:t>Campus</a:t>
            </a:r>
          </a:p>
          <a:p>
            <a:endParaRPr lang="en-US">
              <a:cs typeface="Calibri"/>
            </a:endParaRPr>
          </a:p>
        </p:txBody>
      </p:sp>
      <p:sp>
        <p:nvSpPr>
          <p:cNvPr id="6" name="Title 1">
            <a:extLst>
              <a:ext uri="{FF2B5EF4-FFF2-40B4-BE49-F238E27FC236}">
                <a16:creationId xmlns:a16="http://schemas.microsoft.com/office/drawing/2014/main" id="{0C5EC531-4304-A4F4-B3A7-97E15D650014}"/>
              </a:ext>
            </a:extLst>
          </p:cNvPr>
          <p:cNvSpPr txBox="1">
            <a:spLocks/>
          </p:cNvSpPr>
          <p:nvPr/>
        </p:nvSpPr>
        <p:spPr>
          <a:xfrm>
            <a:off x="177230" y="289770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Studios Used</a:t>
            </a:r>
            <a:endParaRPr lang="en-US"/>
          </a:p>
        </p:txBody>
      </p:sp>
      <p:sp>
        <p:nvSpPr>
          <p:cNvPr id="8" name="Content Placeholder 2">
            <a:extLst>
              <a:ext uri="{FF2B5EF4-FFF2-40B4-BE49-F238E27FC236}">
                <a16:creationId xmlns:a16="http://schemas.microsoft.com/office/drawing/2014/main" id="{CAF3DA64-A18F-E8B9-4F80-08AF3335B5BB}"/>
              </a:ext>
            </a:extLst>
          </p:cNvPr>
          <p:cNvSpPr txBox="1">
            <a:spLocks/>
          </p:cNvSpPr>
          <p:nvPr/>
        </p:nvSpPr>
        <p:spPr>
          <a:xfrm>
            <a:off x="352746" y="899238"/>
            <a:ext cx="10515600" cy="262185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cs typeface="Calibri"/>
              </a:rPr>
              <a:t>These slides contain examples and instructions of how to build end to end topologies with and services in Cloud Vision Studios. Featured is the Enterprise Routing Studio that is used to connect Campus and DCs together.  </a:t>
            </a:r>
            <a:endParaRPr lang="en-US"/>
          </a:p>
          <a:p>
            <a:pPr marL="0" indent="0">
              <a:buNone/>
            </a:pPr>
            <a:r>
              <a:rPr lang="en-US" sz="2400" dirty="0">
                <a:cs typeface="Calibri"/>
              </a:rPr>
              <a:t>Arista Avanced Routing ATDs are used for these examples because they supply an easy environment for getting familiar with the interop between Studios that is required to configure complete networks.</a:t>
            </a:r>
            <a:endParaRPr lang="en-US" dirty="0"/>
          </a:p>
          <a:p>
            <a:endParaRPr lang="en-US">
              <a:cs typeface="Calibri"/>
            </a:endParaRPr>
          </a:p>
        </p:txBody>
      </p:sp>
      <p:sp>
        <p:nvSpPr>
          <p:cNvPr id="9" name="Title 1">
            <a:extLst>
              <a:ext uri="{FF2B5EF4-FFF2-40B4-BE49-F238E27FC236}">
                <a16:creationId xmlns:a16="http://schemas.microsoft.com/office/drawing/2014/main" id="{53CDAD2E-72CC-4194-DB17-0729623E4806}"/>
              </a:ext>
            </a:extLst>
          </p:cNvPr>
          <p:cNvSpPr txBox="1">
            <a:spLocks/>
          </p:cNvSpPr>
          <p:nvPr/>
        </p:nvSpPr>
        <p:spPr>
          <a:xfrm>
            <a:off x="6320319" y="2820648"/>
            <a:ext cx="51644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Topologies Covered</a:t>
            </a:r>
            <a:endParaRPr lang="en-US"/>
          </a:p>
        </p:txBody>
      </p:sp>
      <p:sp>
        <p:nvSpPr>
          <p:cNvPr id="11" name="Content Placeholder 2">
            <a:extLst>
              <a:ext uri="{FF2B5EF4-FFF2-40B4-BE49-F238E27FC236}">
                <a16:creationId xmlns:a16="http://schemas.microsoft.com/office/drawing/2014/main" id="{105D4F2B-9555-1070-24FA-5558CDDF5611}"/>
              </a:ext>
            </a:extLst>
          </p:cNvPr>
          <p:cNvSpPr txBox="1">
            <a:spLocks/>
          </p:cNvSpPr>
          <p:nvPr/>
        </p:nvSpPr>
        <p:spPr>
          <a:xfrm>
            <a:off x="6046342" y="3947238"/>
            <a:ext cx="6594296" cy="2621855"/>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DC to DC L2EVPN</a:t>
            </a:r>
          </a:p>
          <a:p>
            <a:r>
              <a:rPr lang="en-US" dirty="0">
                <a:cs typeface="Calibri"/>
              </a:rPr>
              <a:t>DC to DC L3EVPN + eBGP</a:t>
            </a:r>
          </a:p>
          <a:p>
            <a:r>
              <a:rPr lang="en-US" dirty="0">
                <a:cs typeface="Calibri"/>
              </a:rPr>
              <a:t>Campus to ISP</a:t>
            </a:r>
          </a:p>
          <a:p>
            <a:r>
              <a:rPr lang="en-US" dirty="0">
                <a:cs typeface="Calibri"/>
              </a:rPr>
              <a:t>Campus to Campus Routed</a:t>
            </a:r>
          </a:p>
          <a:p>
            <a:r>
              <a:rPr lang="en-US" dirty="0">
                <a:cs typeface="Calibri"/>
              </a:rPr>
              <a:t>Campus to Campus L2 stretch L2EVPN</a:t>
            </a:r>
          </a:p>
          <a:p>
            <a:r>
              <a:rPr lang="en-US" dirty="0">
                <a:cs typeface="Calibri"/>
              </a:rPr>
              <a:t>Enterprise OSPF on DC Border Leaf</a:t>
            </a:r>
          </a:p>
          <a:p>
            <a:r>
              <a:rPr lang="en-US" dirty="0">
                <a:ea typeface="Calibri" panose="020F0502020204030204"/>
                <a:cs typeface="Calibri"/>
              </a:rPr>
              <a:t>VRF Lite</a:t>
            </a:r>
          </a:p>
          <a:p>
            <a:endParaRPr lang="en-US">
              <a:ea typeface="Calibri" panose="020F0502020204030204"/>
              <a:cs typeface="Calibri"/>
            </a:endParaRPr>
          </a:p>
        </p:txBody>
      </p:sp>
    </p:spTree>
    <p:extLst>
      <p:ext uri="{BB962C8B-B14F-4D97-AF65-F5344CB8AC3E}">
        <p14:creationId xmlns:p14="http://schemas.microsoft.com/office/powerpoint/2010/main" val="319228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Example2: eBGP between DC and Routed Network  </a:t>
            </a:r>
            <a:r>
              <a:rPr lang="en-US" sz="2800" dirty="0">
                <a:cs typeface="Calibri Light"/>
              </a:rPr>
              <a:t>DCs route to each other in this example</a:t>
            </a:r>
            <a:endParaRPr lang="en-US" sz="2800" dirty="0"/>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fontScale="92500" lnSpcReduction="10000"/>
          </a:bodyPr>
          <a:lstStyle/>
          <a:p>
            <a:r>
              <a:rPr lang="en-US" dirty="0">
                <a:cs typeface="Calibri"/>
              </a:rPr>
              <a:t>In this example the Enterprise Routing Studio, consisting of a Core Router and 2 Edge Routers, connects 2 DC together</a:t>
            </a:r>
            <a:endParaRPr lang="en-US" dirty="0">
              <a:ea typeface="Calibri"/>
              <a:cs typeface="Calibri"/>
            </a:endParaRPr>
          </a:p>
          <a:p>
            <a:r>
              <a:rPr lang="en-US" dirty="0">
                <a:cs typeface="Calibri"/>
              </a:rPr>
              <a:t>The DC border </a:t>
            </a:r>
            <a:r>
              <a:rPr lang="en-US" dirty="0" err="1">
                <a:cs typeface="Calibri"/>
              </a:rPr>
              <a:t>leafs</a:t>
            </a:r>
            <a:r>
              <a:rPr lang="en-US" dirty="0">
                <a:cs typeface="Calibri"/>
              </a:rPr>
              <a:t> have a trunk port to Edge Router and another leaf has a trunk to the end device</a:t>
            </a:r>
          </a:p>
          <a:p>
            <a:r>
              <a:rPr lang="en-US" dirty="0">
                <a:cs typeface="Calibri"/>
              </a:rPr>
              <a:t>A </a:t>
            </a:r>
            <a:r>
              <a:rPr lang="en-US" dirty="0" err="1">
                <a:cs typeface="Calibri"/>
              </a:rPr>
              <a:t>vlan</a:t>
            </a:r>
            <a:r>
              <a:rPr lang="en-US" dirty="0">
                <a:cs typeface="Calibri"/>
              </a:rPr>
              <a:t> in 1 DC containing the end device is routed to a different </a:t>
            </a:r>
            <a:r>
              <a:rPr lang="en-US" dirty="0" err="1">
                <a:cs typeface="Calibri"/>
              </a:rPr>
              <a:t>vlan</a:t>
            </a:r>
            <a:r>
              <a:rPr lang="en-US" dirty="0">
                <a:cs typeface="Calibri"/>
              </a:rPr>
              <a:t> in another DC</a:t>
            </a:r>
            <a:endParaRPr lang="en-US" dirty="0"/>
          </a:p>
          <a:p>
            <a:r>
              <a:rPr lang="en-US" dirty="0">
                <a:cs typeface="Calibri"/>
              </a:rPr>
              <a:t>Each </a:t>
            </a:r>
            <a:r>
              <a:rPr lang="en-US" dirty="0" err="1">
                <a:cs typeface="Calibri"/>
              </a:rPr>
              <a:t>vlan</a:t>
            </a:r>
            <a:r>
              <a:rPr lang="en-US" dirty="0">
                <a:cs typeface="Calibri"/>
              </a:rPr>
              <a:t> is a L3 EVPN in Each DC with the end device and the Edge Router in the VPN.</a:t>
            </a:r>
          </a:p>
          <a:p>
            <a:r>
              <a:rPr lang="en-US" dirty="0">
                <a:cs typeface="Calibri"/>
              </a:rPr>
              <a:t>The Edge Router is the default </a:t>
            </a:r>
            <a:r>
              <a:rPr lang="en-US" dirty="0" err="1">
                <a:cs typeface="Calibri"/>
              </a:rPr>
              <a:t>gw</a:t>
            </a:r>
            <a:r>
              <a:rPr lang="en-US" dirty="0">
                <a:cs typeface="Calibri"/>
              </a:rPr>
              <a:t> for end devices in each DC. (A switch is used for the end device to ping from)</a:t>
            </a:r>
          </a:p>
          <a:p>
            <a:r>
              <a:rPr lang="en-US" dirty="0">
                <a:ea typeface="Calibri"/>
                <a:cs typeface="Calibri"/>
              </a:rPr>
              <a:t>Ping from eos18 13.13.13.2/24 to </a:t>
            </a:r>
            <a:r>
              <a:rPr lang="en-US" dirty="0" err="1">
                <a:ea typeface="Calibri"/>
                <a:cs typeface="Calibri"/>
              </a:rPr>
              <a:t>eos</a:t>
            </a:r>
            <a:r>
              <a:rPr lang="en-US" dirty="0">
                <a:ea typeface="Calibri"/>
                <a:cs typeface="Calibri"/>
              </a:rPr>
              <a:t> 20 14.14.14.2/24</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p:txBody>
      </p:sp>
    </p:spTree>
    <p:extLst>
      <p:ext uri="{BB962C8B-B14F-4D97-AF65-F5344CB8AC3E}">
        <p14:creationId xmlns:p14="http://schemas.microsoft.com/office/powerpoint/2010/main" val="4111036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A4255-E6EE-E7A9-D005-768E8F11372E}"/>
              </a:ext>
            </a:extLst>
          </p:cNvPr>
          <p:cNvSpPr>
            <a:spLocks noGrp="1"/>
          </p:cNvSpPr>
          <p:nvPr>
            <p:ph type="title"/>
          </p:nvPr>
        </p:nvSpPr>
        <p:spPr>
          <a:xfrm>
            <a:off x="307369" y="138237"/>
            <a:ext cx="10515600" cy="1325563"/>
          </a:xfrm>
        </p:spPr>
        <p:txBody>
          <a:bodyPr/>
          <a:lstStyle/>
          <a:p>
            <a:r>
              <a:rPr lang="en-US" dirty="0">
                <a:cs typeface="Calibri Light"/>
              </a:rPr>
              <a:t>Example2</a:t>
            </a:r>
          </a:p>
        </p:txBody>
      </p:sp>
      <p:pic>
        <p:nvPicPr>
          <p:cNvPr id="5" name="Picture 4">
            <a:extLst>
              <a:ext uri="{FF2B5EF4-FFF2-40B4-BE49-F238E27FC236}">
                <a16:creationId xmlns:a16="http://schemas.microsoft.com/office/drawing/2014/main" id="{E4F8F446-FB22-644C-E2CC-7E76C40749DF}"/>
              </a:ext>
            </a:extLst>
          </p:cNvPr>
          <p:cNvPicPr>
            <a:picLocks noChangeAspect="1"/>
          </p:cNvPicPr>
          <p:nvPr/>
        </p:nvPicPr>
        <p:blipFill>
          <a:blip r:embed="rId2"/>
          <a:stretch>
            <a:fillRect/>
          </a:stretch>
        </p:blipFill>
        <p:spPr>
          <a:xfrm>
            <a:off x="1369030" y="1039001"/>
            <a:ext cx="10822969" cy="5472191"/>
          </a:xfrm>
          <a:prstGeom prst="rect">
            <a:avLst/>
          </a:prstGeom>
        </p:spPr>
      </p:pic>
    </p:spTree>
    <p:extLst>
      <p:ext uri="{BB962C8B-B14F-4D97-AF65-F5344CB8AC3E}">
        <p14:creationId xmlns:p14="http://schemas.microsoft.com/office/powerpoint/2010/main" val="2639713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cs typeface="Calibri Light"/>
              </a:rPr>
              <a:t>Example 2 Tags</a:t>
            </a:r>
            <a:endParaRPr lang="en-US" sz="5200" dirty="0"/>
          </a:p>
        </p:txBody>
      </p:sp>
      <p:sp>
        <p:nvSpPr>
          <p:cNvPr id="7" name="Title 1">
            <a:extLst>
              <a:ext uri="{FF2B5EF4-FFF2-40B4-BE49-F238E27FC236}">
                <a16:creationId xmlns:a16="http://schemas.microsoft.com/office/drawing/2014/main" id="{22008ECA-09AF-987D-7AAA-60AFC1DBC383}"/>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8D344861-B105-3538-DBAB-684913E4ECEE}"/>
              </a:ext>
            </a:extLst>
          </p:cNvPr>
          <p:cNvSpPr txBox="1"/>
          <p:nvPr/>
        </p:nvSpPr>
        <p:spPr>
          <a:xfrm>
            <a:off x="4853504" y="305068"/>
            <a:ext cx="6183084" cy="5878532"/>
          </a:xfrm>
          <a:prstGeom prst="rect">
            <a:avLst/>
          </a:prstGeom>
          <a:noFill/>
        </p:spPr>
        <p:txBody>
          <a:bodyPr wrap="square">
            <a:spAutoFit/>
          </a:bodyPr>
          <a:lstStyle/>
          <a:p>
            <a:r>
              <a:rPr lang="en-US" sz="800" dirty="0"/>
              <a:t> DC-Pod:1 - EOS14</a:t>
            </a:r>
          </a:p>
          <a:p>
            <a:r>
              <a:rPr lang="en-US" sz="800" dirty="0"/>
              <a:t>  DC-Pod:1 - EOS6</a:t>
            </a:r>
          </a:p>
          <a:p>
            <a:r>
              <a:rPr lang="en-US" sz="800" dirty="0"/>
              <a:t>  DC-Pod:1 - EOS8</a:t>
            </a:r>
          </a:p>
          <a:p>
            <a:r>
              <a:rPr lang="en-US" sz="800" dirty="0"/>
              <a:t>  DC-Pod:2 - EOS3</a:t>
            </a:r>
          </a:p>
          <a:p>
            <a:r>
              <a:rPr lang="en-US" sz="800" dirty="0"/>
              <a:t>  DC-Pod:2 - EOS4</a:t>
            </a:r>
          </a:p>
          <a:p>
            <a:r>
              <a:rPr lang="en-US" sz="800" dirty="0"/>
              <a:t>  DC-Pod:2 - EOS9</a:t>
            </a:r>
          </a:p>
          <a:p>
            <a:r>
              <a:rPr lang="en-US" sz="800" dirty="0"/>
              <a:t>  DC:DC-eos3-eos4-eos9 - EOS3</a:t>
            </a:r>
          </a:p>
          <a:p>
            <a:r>
              <a:rPr lang="en-US" sz="800" dirty="0"/>
              <a:t>  DC:DC-eos3-eos4-eos9 - EOS4</a:t>
            </a:r>
          </a:p>
          <a:p>
            <a:r>
              <a:rPr lang="en-US" sz="800" dirty="0"/>
              <a:t>  DC:DC-eos3-eos4-eos9 - EOS9</a:t>
            </a:r>
          </a:p>
          <a:p>
            <a:r>
              <a:rPr lang="en-US" sz="800" dirty="0"/>
              <a:t>  DC:DC-eos6-eos8-eos14 - EOS14</a:t>
            </a:r>
          </a:p>
          <a:p>
            <a:r>
              <a:rPr lang="en-US" sz="800" dirty="0"/>
              <a:t>  DC:DC-eos6-eos8-eos14 - EOS6</a:t>
            </a:r>
          </a:p>
          <a:p>
            <a:r>
              <a:rPr lang="en-US" sz="800" dirty="0"/>
              <a:t>  DC:DC-eos6-eos8-eos14 - EOS8</a:t>
            </a:r>
          </a:p>
          <a:p>
            <a:r>
              <a:rPr lang="en-US" sz="800" dirty="0"/>
              <a:t>  Edge-Router-Domain:1 - EOS1</a:t>
            </a:r>
          </a:p>
          <a:p>
            <a:r>
              <a:rPr lang="en-US" sz="800" dirty="0"/>
              <a:t>  Edge-Router-Domain:18 - EOS18</a:t>
            </a:r>
          </a:p>
          <a:p>
            <a:r>
              <a:rPr lang="en-US" sz="800" dirty="0"/>
              <a:t>  Edge-Router-Domain:20 - EOS20</a:t>
            </a:r>
          </a:p>
          <a:p>
            <a:r>
              <a:rPr lang="en-US" sz="800" dirty="0"/>
              <a:t>  Edge-Router-Domain:4 - EOS4</a:t>
            </a:r>
          </a:p>
          <a:p>
            <a:r>
              <a:rPr lang="en-US" sz="800" dirty="0"/>
              <a:t>  Edge-Router-Domain:5 - EOS5</a:t>
            </a:r>
          </a:p>
          <a:p>
            <a:r>
              <a:rPr lang="en-US" sz="800" dirty="0"/>
              <a:t>  Edge-Router-Domain:6 - EOS6</a:t>
            </a:r>
          </a:p>
          <a:p>
            <a:r>
              <a:rPr lang="en-US" sz="800" dirty="0"/>
              <a:t>  Leaf-Domain:1 - EOS6</a:t>
            </a:r>
          </a:p>
          <a:p>
            <a:r>
              <a:rPr lang="en-US" sz="800" dirty="0"/>
              <a:t>  Leaf-Domain:2 - EOS8</a:t>
            </a:r>
          </a:p>
          <a:p>
            <a:r>
              <a:rPr lang="en-US" sz="800" dirty="0"/>
              <a:t>  Leaf-Domain:3 - EOS3</a:t>
            </a:r>
          </a:p>
          <a:p>
            <a:r>
              <a:rPr lang="en-US" sz="800" dirty="0"/>
              <a:t>  Leaf-Domain:4 - EOS4</a:t>
            </a:r>
          </a:p>
          <a:p>
            <a:r>
              <a:rPr lang="en-US" sz="800" dirty="0"/>
              <a:t>  Leaf-Number:1 - EOS4</a:t>
            </a:r>
          </a:p>
          <a:p>
            <a:r>
              <a:rPr lang="en-US" sz="800" dirty="0"/>
              <a:t>  Leaf-Number:1 - EOS6</a:t>
            </a:r>
          </a:p>
          <a:p>
            <a:r>
              <a:rPr lang="en-US" sz="800" dirty="0"/>
              <a:t>  Leaf-Number:2 - EOS3</a:t>
            </a:r>
          </a:p>
          <a:p>
            <a:r>
              <a:rPr lang="en-US" sz="800" dirty="0"/>
              <a:t>  Leaf-Number:2 - EOS8</a:t>
            </a:r>
          </a:p>
          <a:p>
            <a:r>
              <a:rPr lang="en-US" sz="800" dirty="0"/>
              <a:t>  Network:CoreNet-eos1-eos2-eos5 - EOS1</a:t>
            </a:r>
          </a:p>
          <a:p>
            <a:r>
              <a:rPr lang="en-US" sz="800" dirty="0"/>
              <a:t>  Network:CoreNet-eos1-eos2-eos5 - EOS2</a:t>
            </a:r>
          </a:p>
          <a:p>
            <a:r>
              <a:rPr lang="en-US" sz="800" dirty="0"/>
              <a:t>  Network:CoreNet-eos1-eos2-eos5 - EOS5</a:t>
            </a:r>
          </a:p>
          <a:p>
            <a:r>
              <a:rPr lang="en-US" sz="800" dirty="0"/>
              <a:t>  Network:DC-Border-Leaf-eos4 - EOS4</a:t>
            </a:r>
          </a:p>
          <a:p>
            <a:r>
              <a:rPr lang="en-US" sz="800" dirty="0"/>
              <a:t>  Network:DC-Border-Leaf-eos6 - EOS6</a:t>
            </a:r>
          </a:p>
          <a:p>
            <a:r>
              <a:rPr lang="en-US" sz="800" dirty="0"/>
              <a:t>  Network:DC-End-device-eos18 - EOS18</a:t>
            </a:r>
          </a:p>
          <a:p>
            <a:r>
              <a:rPr lang="en-US" sz="800" dirty="0"/>
              <a:t>  Network:DC-End-device-eos20 - EOS20</a:t>
            </a:r>
          </a:p>
          <a:p>
            <a:r>
              <a:rPr lang="en-US" sz="800" dirty="0"/>
              <a:t>  </a:t>
            </a:r>
            <a:r>
              <a:rPr lang="en-US" sz="800" dirty="0" err="1"/>
              <a:t>Role:Core</a:t>
            </a:r>
            <a:r>
              <a:rPr lang="en-US" sz="800" dirty="0"/>
              <a:t> - EOS2</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EOS3</a:t>
            </a:r>
          </a:p>
          <a:p>
            <a:r>
              <a:rPr lang="en-US" sz="800" dirty="0"/>
              <a:t>  </a:t>
            </a:r>
            <a:r>
              <a:rPr lang="en-US" sz="800" dirty="0" err="1"/>
              <a:t>Role:Leaf</a:t>
            </a:r>
            <a:r>
              <a:rPr lang="en-US" sz="800" dirty="0"/>
              <a:t> - EOS4</a:t>
            </a:r>
          </a:p>
          <a:p>
            <a:r>
              <a:rPr lang="en-US" sz="800" dirty="0"/>
              <a:t>  </a:t>
            </a:r>
            <a:r>
              <a:rPr lang="en-US" sz="800" dirty="0" err="1"/>
              <a:t>Role:Leaf</a:t>
            </a:r>
            <a:r>
              <a:rPr lang="en-US" sz="800" dirty="0"/>
              <a:t> - EOS6</a:t>
            </a:r>
          </a:p>
          <a:p>
            <a:r>
              <a:rPr lang="en-US" sz="800" dirty="0"/>
              <a:t>  </a:t>
            </a:r>
            <a:r>
              <a:rPr lang="en-US" sz="800" dirty="0" err="1"/>
              <a:t>Role:Leaf</a:t>
            </a:r>
            <a:r>
              <a:rPr lang="en-US" sz="800" dirty="0"/>
              <a:t> - EOS8</a:t>
            </a:r>
          </a:p>
          <a:p>
            <a:r>
              <a:rPr lang="en-US" sz="800" dirty="0"/>
              <a:t>  </a:t>
            </a:r>
            <a:r>
              <a:rPr lang="en-US" sz="800" dirty="0" err="1"/>
              <a:t>Role:Spine</a:t>
            </a:r>
            <a:r>
              <a:rPr lang="en-US" sz="800" dirty="0"/>
              <a:t> - EOS14</a:t>
            </a:r>
          </a:p>
          <a:p>
            <a:r>
              <a:rPr lang="en-US" sz="800" dirty="0"/>
              <a:t>  </a:t>
            </a:r>
            <a:r>
              <a:rPr lang="en-US" sz="800" dirty="0" err="1"/>
              <a:t>Role:Spine</a:t>
            </a:r>
            <a:r>
              <a:rPr lang="en-US" sz="800" dirty="0"/>
              <a:t> - EOS9</a:t>
            </a:r>
          </a:p>
          <a:p>
            <a:r>
              <a:rPr lang="en-US" sz="800" dirty="0"/>
              <a:t>  Spine-Number:1 - EOS14</a:t>
            </a:r>
          </a:p>
          <a:p>
            <a:r>
              <a:rPr lang="en-US" sz="800" dirty="0"/>
              <a:t>  Spine-Number:1 - EOS9</a:t>
            </a:r>
          </a:p>
          <a:p>
            <a:r>
              <a:rPr lang="en-US" sz="800" dirty="0"/>
              <a:t>  router_bgp.router_id:1.1.1.1 - EOS1</a:t>
            </a:r>
          </a:p>
          <a:p>
            <a:r>
              <a:rPr lang="en-US" sz="800" dirty="0"/>
              <a:t>  router_bgp.router_id:2.2.2.2 - EOS2</a:t>
            </a:r>
          </a:p>
          <a:p>
            <a:r>
              <a:rPr lang="en-US" sz="800" dirty="0"/>
              <a:t>  router_bgp.router_id:5.5.5.5 - EOS5</a:t>
            </a:r>
          </a:p>
        </p:txBody>
      </p:sp>
    </p:spTree>
    <p:extLst>
      <p:ext uri="{BB962C8B-B14F-4D97-AF65-F5344CB8AC3E}">
        <p14:creationId xmlns:p14="http://schemas.microsoft.com/office/powerpoint/2010/main" val="96069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FBA8-E130-EA56-0A2D-AE1FA93F78F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8C3F1715-5D99-CD49-D3EC-319FB82CFE08}"/>
              </a:ext>
            </a:extLst>
          </p:cNvPr>
          <p:cNvPicPr>
            <a:picLocks noGrp="1" noChangeAspect="1"/>
          </p:cNvPicPr>
          <p:nvPr>
            <p:ph idx="1"/>
          </p:nvPr>
        </p:nvPicPr>
        <p:blipFill>
          <a:blip r:embed="rId2"/>
          <a:stretch>
            <a:fillRect/>
          </a:stretch>
        </p:blipFill>
        <p:spPr>
          <a:xfrm>
            <a:off x="301171" y="1607481"/>
            <a:ext cx="9511476" cy="2331412"/>
          </a:xfrm>
        </p:spPr>
      </p:pic>
      <p:pic>
        <p:nvPicPr>
          <p:cNvPr id="5" name="Picture 5" descr="Graphical user interface, text, application, email&#10;&#10;Description automatically generated">
            <a:extLst>
              <a:ext uri="{FF2B5EF4-FFF2-40B4-BE49-F238E27FC236}">
                <a16:creationId xmlns:a16="http://schemas.microsoft.com/office/drawing/2014/main" id="{10218527-BFA0-D625-6940-7DF637570296}"/>
              </a:ext>
            </a:extLst>
          </p:cNvPr>
          <p:cNvPicPr>
            <a:picLocks noChangeAspect="1"/>
          </p:cNvPicPr>
          <p:nvPr/>
        </p:nvPicPr>
        <p:blipFill>
          <a:blip r:embed="rId3"/>
          <a:stretch>
            <a:fillRect/>
          </a:stretch>
        </p:blipFill>
        <p:spPr>
          <a:xfrm>
            <a:off x="246084" y="3939309"/>
            <a:ext cx="8826665" cy="2165926"/>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17E177F9-2E2A-5828-B3B5-F1890A699DDD}"/>
              </a:ext>
            </a:extLst>
          </p:cNvPr>
          <p:cNvPicPr>
            <a:picLocks noChangeAspect="1"/>
          </p:cNvPicPr>
          <p:nvPr/>
        </p:nvPicPr>
        <p:blipFill>
          <a:blip r:embed="rId4"/>
          <a:stretch>
            <a:fillRect/>
          </a:stretch>
        </p:blipFill>
        <p:spPr>
          <a:xfrm>
            <a:off x="5911932" y="1608446"/>
            <a:ext cx="8014523" cy="1955469"/>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BEAC5D92-911B-62E1-2B54-C127C6541C8E}"/>
              </a:ext>
            </a:extLst>
          </p:cNvPr>
          <p:cNvPicPr>
            <a:picLocks noChangeAspect="1"/>
          </p:cNvPicPr>
          <p:nvPr/>
        </p:nvPicPr>
        <p:blipFill>
          <a:blip r:embed="rId5"/>
          <a:stretch>
            <a:fillRect/>
          </a:stretch>
        </p:blipFill>
        <p:spPr>
          <a:xfrm>
            <a:off x="5993741" y="4071257"/>
            <a:ext cx="9567552" cy="2433120"/>
          </a:xfrm>
          <a:prstGeom prst="rect">
            <a:avLst/>
          </a:prstGeom>
        </p:spPr>
      </p:pic>
    </p:spTree>
    <p:extLst>
      <p:ext uri="{BB962C8B-B14F-4D97-AF65-F5344CB8AC3E}">
        <p14:creationId xmlns:p14="http://schemas.microsoft.com/office/powerpoint/2010/main" val="1681267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2389436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3 EVPN over Enterprise Network</a:t>
            </a:r>
            <a:endParaRPr lang="en-US" dirty="0"/>
          </a:p>
        </p:txBody>
      </p:sp>
      <p:pic>
        <p:nvPicPr>
          <p:cNvPr id="3" name="Picture 3" descr="Graphical user interface, diagram&#10;&#10;Description automatically generated">
            <a:extLst>
              <a:ext uri="{FF2B5EF4-FFF2-40B4-BE49-F238E27FC236}">
                <a16:creationId xmlns:a16="http://schemas.microsoft.com/office/drawing/2014/main" id="{E2C8D8B5-131E-CC20-B358-FC59C14B2D4F}"/>
              </a:ext>
            </a:extLst>
          </p:cNvPr>
          <p:cNvPicPr>
            <a:picLocks noChangeAspect="1"/>
          </p:cNvPicPr>
          <p:nvPr/>
        </p:nvPicPr>
        <p:blipFill>
          <a:blip r:embed="rId2"/>
          <a:stretch>
            <a:fillRect/>
          </a:stretch>
        </p:blipFill>
        <p:spPr>
          <a:xfrm>
            <a:off x="1611086" y="1459002"/>
            <a:ext cx="8969828" cy="5151938"/>
          </a:xfrm>
          <a:prstGeom prst="rect">
            <a:avLst/>
          </a:prstGeom>
        </p:spPr>
      </p:pic>
    </p:spTree>
    <p:extLst>
      <p:ext uri="{BB962C8B-B14F-4D97-AF65-F5344CB8AC3E}">
        <p14:creationId xmlns:p14="http://schemas.microsoft.com/office/powerpoint/2010/main" val="3698260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815262" cy="1338405"/>
          </a:xfrm>
        </p:spPr>
        <p:txBody>
          <a:bodyPr>
            <a:normAutofit/>
          </a:bodyPr>
          <a:lstStyle/>
          <a:p>
            <a:r>
              <a:rPr lang="en-US" dirty="0">
                <a:cs typeface="Calibri Light"/>
              </a:rPr>
              <a:t>Example3: </a:t>
            </a:r>
            <a:r>
              <a:rPr lang="en-US" dirty="0">
                <a:ea typeface="+mj-lt"/>
                <a:cs typeface="+mj-lt"/>
              </a:rPr>
              <a:t>L3EVPN on CoreNet </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is configured to put the traffic in an L3EVPN between the DCs and over a 3rd L3EVPN segment in the Enterprise Core</a:t>
            </a:r>
          </a:p>
          <a:p>
            <a:r>
              <a:rPr lang="en-US" dirty="0">
                <a:ea typeface="Calibri"/>
                <a:cs typeface="Calibri"/>
              </a:rPr>
              <a:t>The border </a:t>
            </a:r>
            <a:r>
              <a:rPr lang="en-US" dirty="0" err="1">
                <a:ea typeface="Calibri"/>
                <a:cs typeface="Calibri"/>
              </a:rPr>
              <a:t>leafs</a:t>
            </a:r>
            <a:r>
              <a:rPr lang="en-US" dirty="0">
                <a:ea typeface="Calibri"/>
                <a:cs typeface="Calibri"/>
              </a:rPr>
              <a:t> have eBGP sessions to the Edge Routers and the interface on the Edge Router side is in a VRF.</a:t>
            </a:r>
          </a:p>
          <a:p>
            <a:r>
              <a:rPr lang="en-US" dirty="0">
                <a:ea typeface="Calibri"/>
                <a:cs typeface="Calibri"/>
              </a:rPr>
              <a:t>Clone the EVPN Services Studio – it will be used for the EVPN over the Enterprise Core Network. This will avoid the limitation of a </a:t>
            </a:r>
            <a:r>
              <a:rPr lang="en-US" dirty="0" err="1">
                <a:ea typeface="Calibri"/>
                <a:cs typeface="Calibri"/>
              </a:rPr>
              <a:t>vlan</a:t>
            </a:r>
            <a:r>
              <a:rPr lang="en-US" dirty="0">
                <a:ea typeface="Calibri"/>
                <a:cs typeface="Calibri"/>
              </a:rPr>
              <a:t> id cannot be reused even if it is on a different network (</a:t>
            </a:r>
            <a:r>
              <a:rPr lang="en-US" dirty="0" err="1">
                <a:ea typeface="Calibri"/>
                <a:cs typeface="Calibri"/>
              </a:rPr>
              <a:t>vlan</a:t>
            </a:r>
            <a:r>
              <a:rPr lang="en-US" dirty="0">
                <a:ea typeface="Calibri"/>
                <a:cs typeface="Calibri"/>
              </a:rPr>
              <a:t> between border </a:t>
            </a:r>
            <a:r>
              <a:rPr lang="en-US" dirty="0" err="1">
                <a:ea typeface="Calibri"/>
                <a:cs typeface="Calibri"/>
              </a:rPr>
              <a:t>leafs</a:t>
            </a:r>
            <a:r>
              <a:rPr lang="en-US" dirty="0">
                <a:ea typeface="Calibri"/>
                <a:cs typeface="Calibri"/>
              </a:rPr>
              <a:t> and edge router for example)</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584479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02080-2ACC-D67C-8667-BF38E95BBFA7}"/>
              </a:ext>
            </a:extLst>
          </p:cNvPr>
          <p:cNvSpPr txBox="1"/>
          <p:nvPr/>
        </p:nvSpPr>
        <p:spPr>
          <a:xfrm>
            <a:off x="349321" y="263703"/>
            <a:ext cx="128889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Example3: </a:t>
            </a:r>
            <a:r>
              <a:rPr lang="en-US" sz="4400" dirty="0">
                <a:cs typeface="Calibri Light"/>
              </a:rPr>
              <a:t>EVPN over Enterprise Network</a:t>
            </a:r>
            <a:endParaRPr lang="en-US" sz="4400" dirty="0"/>
          </a:p>
        </p:txBody>
      </p:sp>
      <p:pic>
        <p:nvPicPr>
          <p:cNvPr id="7" name="Picture 6">
            <a:extLst>
              <a:ext uri="{FF2B5EF4-FFF2-40B4-BE49-F238E27FC236}">
                <a16:creationId xmlns:a16="http://schemas.microsoft.com/office/drawing/2014/main" id="{D0518850-7321-BCEA-4C86-523C6DDC1881}"/>
              </a:ext>
            </a:extLst>
          </p:cNvPr>
          <p:cNvPicPr>
            <a:picLocks noChangeAspect="1"/>
          </p:cNvPicPr>
          <p:nvPr/>
        </p:nvPicPr>
        <p:blipFill>
          <a:blip r:embed="rId2"/>
          <a:stretch>
            <a:fillRect/>
          </a:stretch>
        </p:blipFill>
        <p:spPr>
          <a:xfrm>
            <a:off x="1363578" y="966249"/>
            <a:ext cx="10828421" cy="5635107"/>
          </a:xfrm>
          <a:prstGeom prst="rect">
            <a:avLst/>
          </a:prstGeom>
        </p:spPr>
      </p:pic>
    </p:spTree>
    <p:extLst>
      <p:ext uri="{BB962C8B-B14F-4D97-AF65-F5344CB8AC3E}">
        <p14:creationId xmlns:p14="http://schemas.microsoft.com/office/powerpoint/2010/main" val="1131983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76578"/>
            <a:ext cx="10515600" cy="1133693"/>
          </a:xfrm>
        </p:spPr>
        <p:txBody>
          <a:bodyPr>
            <a:normAutofit/>
          </a:bodyPr>
          <a:lstStyle/>
          <a:p>
            <a:r>
              <a:rPr lang="en-US" sz="5200" dirty="0">
                <a:ea typeface="Calibri Light"/>
                <a:cs typeface="Calibri Light"/>
              </a:rPr>
              <a:t>Example3 Tags</a:t>
            </a:r>
            <a:endParaRPr lang="en-US" sz="5200" dirty="0"/>
          </a:p>
        </p:txBody>
      </p:sp>
      <p:sp>
        <p:nvSpPr>
          <p:cNvPr id="7" name="Title 1">
            <a:extLst>
              <a:ext uri="{FF2B5EF4-FFF2-40B4-BE49-F238E27FC236}">
                <a16:creationId xmlns:a16="http://schemas.microsoft.com/office/drawing/2014/main" id="{A4CB2A0E-FD21-24E2-2879-F0A2AD783B32}"/>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ECC47DAF-7E0C-07BD-C3C4-F21CA1E64159}"/>
              </a:ext>
            </a:extLst>
          </p:cNvPr>
          <p:cNvSpPr txBox="1"/>
          <p:nvPr/>
        </p:nvSpPr>
        <p:spPr>
          <a:xfrm>
            <a:off x="4604783" y="538625"/>
            <a:ext cx="6183084" cy="6247864"/>
          </a:xfrm>
          <a:prstGeom prst="rect">
            <a:avLst/>
          </a:prstGeom>
          <a:noFill/>
        </p:spPr>
        <p:txBody>
          <a:bodyPr wrap="square">
            <a:spAutoFit/>
          </a:bodyPr>
          <a:lstStyle/>
          <a:p>
            <a:r>
              <a:rPr lang="en-US" sz="800" dirty="0"/>
              <a:t> DC-Pod:1 - EOS14</a:t>
            </a:r>
          </a:p>
          <a:p>
            <a:r>
              <a:rPr lang="en-US" sz="800" dirty="0"/>
              <a:t>  DC-Pod:1 - EOS6</a:t>
            </a:r>
          </a:p>
          <a:p>
            <a:r>
              <a:rPr lang="en-US" sz="800" dirty="0"/>
              <a:t>  DC-Pod:1 - EOS8</a:t>
            </a:r>
          </a:p>
          <a:p>
            <a:r>
              <a:rPr lang="en-US" sz="800" dirty="0"/>
              <a:t>  DC-Pod:2 - EOS3</a:t>
            </a:r>
          </a:p>
          <a:p>
            <a:r>
              <a:rPr lang="en-US" sz="800" dirty="0"/>
              <a:t>  DC-Pod:2 - EOS4</a:t>
            </a:r>
          </a:p>
          <a:p>
            <a:r>
              <a:rPr lang="en-US" sz="800" dirty="0"/>
              <a:t>  DC-Pod:2 - EOS9</a:t>
            </a:r>
          </a:p>
          <a:p>
            <a:r>
              <a:rPr lang="en-US" sz="800" dirty="0"/>
              <a:t>  DC:DC-eos3-eos4-eos9 - EOS3</a:t>
            </a:r>
          </a:p>
          <a:p>
            <a:r>
              <a:rPr lang="en-US" sz="800" dirty="0"/>
              <a:t>  DC:DC-eos3-eos4-eos9 - EOS4</a:t>
            </a:r>
          </a:p>
          <a:p>
            <a:r>
              <a:rPr lang="en-US" sz="800" dirty="0"/>
              <a:t>  DC:DC-eos3-eos4-eos9 - EOS9</a:t>
            </a:r>
          </a:p>
          <a:p>
            <a:r>
              <a:rPr lang="en-US" sz="800" dirty="0"/>
              <a:t>  DC:DC-eos6-eos8-eos14 - EOS14</a:t>
            </a:r>
          </a:p>
          <a:p>
            <a:r>
              <a:rPr lang="en-US" sz="800" dirty="0"/>
              <a:t>  DC:DC-eos6-eos8-eos14 - EOS6</a:t>
            </a:r>
          </a:p>
          <a:p>
            <a:r>
              <a:rPr lang="en-US" sz="800" dirty="0"/>
              <a:t>  DC:DC-eos6-eos8-eos14 - EOS8</a:t>
            </a:r>
          </a:p>
          <a:p>
            <a:r>
              <a:rPr lang="en-US" sz="800" dirty="0"/>
              <a:t>  Edge-Router-Domain:1 - EOS1</a:t>
            </a:r>
          </a:p>
          <a:p>
            <a:r>
              <a:rPr lang="en-US" sz="800" dirty="0"/>
              <a:t>  Edge-Router-Domain:18 - EOS18</a:t>
            </a:r>
          </a:p>
          <a:p>
            <a:r>
              <a:rPr lang="en-US" sz="800" dirty="0"/>
              <a:t>  Edge-Router-Domain:20 - EOS20</a:t>
            </a:r>
          </a:p>
          <a:p>
            <a:r>
              <a:rPr lang="en-US" sz="800" dirty="0"/>
              <a:t>  Edge-Router-Domain:4 - EOS4</a:t>
            </a:r>
          </a:p>
          <a:p>
            <a:r>
              <a:rPr lang="en-US" sz="800" dirty="0"/>
              <a:t>  Edge-Router-Domain:5 - EOS5</a:t>
            </a:r>
          </a:p>
          <a:p>
            <a:r>
              <a:rPr lang="en-US" sz="800" dirty="0"/>
              <a:t>  Edge-Router-Domain:6 - EOS6</a:t>
            </a:r>
          </a:p>
          <a:p>
            <a:r>
              <a:rPr lang="en-US" sz="800" dirty="0"/>
              <a:t>  Leaf-Domain:1 - EOS6</a:t>
            </a:r>
          </a:p>
          <a:p>
            <a:r>
              <a:rPr lang="en-US" sz="800" dirty="0"/>
              <a:t>  Leaf-Domain:2 - EOS8</a:t>
            </a:r>
          </a:p>
          <a:p>
            <a:r>
              <a:rPr lang="en-US" sz="800" dirty="0"/>
              <a:t>  Leaf-Domain:3 - EOS3</a:t>
            </a:r>
          </a:p>
          <a:p>
            <a:r>
              <a:rPr lang="en-US" sz="800" dirty="0"/>
              <a:t>  Leaf-Domain:4 - EOS4</a:t>
            </a:r>
          </a:p>
          <a:p>
            <a:r>
              <a:rPr lang="en-US" sz="800" dirty="0"/>
              <a:t>  Leaf-Number:1 - EOS4</a:t>
            </a:r>
          </a:p>
          <a:p>
            <a:r>
              <a:rPr lang="en-US" sz="800" dirty="0"/>
              <a:t>  Leaf-Number:1 - EOS6</a:t>
            </a:r>
          </a:p>
          <a:p>
            <a:r>
              <a:rPr lang="en-US" sz="800" dirty="0"/>
              <a:t>  Leaf-Number:2 - EOS3</a:t>
            </a:r>
          </a:p>
          <a:p>
            <a:r>
              <a:rPr lang="en-US" sz="800" dirty="0"/>
              <a:t>  Leaf-Number:2 - EOS8</a:t>
            </a:r>
          </a:p>
          <a:p>
            <a:r>
              <a:rPr lang="en-US" sz="800" dirty="0"/>
              <a:t>  Network:CoreNet-eos1-eos2-eos5-eos17 - EOS1</a:t>
            </a:r>
          </a:p>
          <a:p>
            <a:r>
              <a:rPr lang="en-US" sz="800" dirty="0"/>
              <a:t>  Network:CoreNet-eos1-eos2-eos5-eos17 - EOS17</a:t>
            </a:r>
          </a:p>
          <a:p>
            <a:r>
              <a:rPr lang="en-US" sz="800" dirty="0"/>
              <a:t>  Network:CoreNet-eos1-eos2-eos5-eos17 - EOS2</a:t>
            </a:r>
          </a:p>
          <a:p>
            <a:r>
              <a:rPr lang="en-US" sz="800" dirty="0"/>
              <a:t>  Network:CoreNet-eos1-eos2-eos5-eos17 - EOS5</a:t>
            </a:r>
          </a:p>
          <a:p>
            <a:r>
              <a:rPr lang="en-US" sz="800" dirty="0"/>
              <a:t>  Network:DC-Border-Leaf-eos4 - EOS4</a:t>
            </a:r>
          </a:p>
          <a:p>
            <a:r>
              <a:rPr lang="en-US" sz="800" dirty="0"/>
              <a:t>  Network:DC-Border-Leaf-eos6 - EOS6</a:t>
            </a:r>
          </a:p>
          <a:p>
            <a:r>
              <a:rPr lang="en-US" sz="800" dirty="0"/>
              <a:t>  Network:DC-End-device-eos18 - EOS18</a:t>
            </a:r>
          </a:p>
          <a:p>
            <a:r>
              <a:rPr lang="en-US" sz="800" dirty="0"/>
              <a:t>  Network:DC-End-device-eos20 - EOS20</a:t>
            </a:r>
          </a:p>
          <a:p>
            <a:r>
              <a:rPr lang="en-US" sz="800" dirty="0"/>
              <a:t>  </a:t>
            </a:r>
            <a:r>
              <a:rPr lang="en-US" sz="800" dirty="0" err="1"/>
              <a:t>Role:Core</a:t>
            </a:r>
            <a:r>
              <a:rPr lang="en-US" sz="800" dirty="0"/>
              <a:t> - EOS2</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EOS3</a:t>
            </a:r>
          </a:p>
          <a:p>
            <a:r>
              <a:rPr lang="en-US" sz="800" dirty="0"/>
              <a:t>  </a:t>
            </a:r>
            <a:r>
              <a:rPr lang="en-US" sz="800" dirty="0" err="1"/>
              <a:t>Role:Leaf</a:t>
            </a:r>
            <a:r>
              <a:rPr lang="en-US" sz="800" dirty="0"/>
              <a:t> - EOS4</a:t>
            </a:r>
          </a:p>
          <a:p>
            <a:r>
              <a:rPr lang="en-US" sz="800" dirty="0"/>
              <a:t>  </a:t>
            </a:r>
            <a:r>
              <a:rPr lang="en-US" sz="800" dirty="0" err="1"/>
              <a:t>Role:Leaf</a:t>
            </a:r>
            <a:r>
              <a:rPr lang="en-US" sz="800" dirty="0"/>
              <a:t> - EOS6</a:t>
            </a:r>
          </a:p>
          <a:p>
            <a:r>
              <a:rPr lang="en-US" sz="800" dirty="0"/>
              <a:t>  </a:t>
            </a:r>
            <a:r>
              <a:rPr lang="en-US" sz="800" dirty="0" err="1"/>
              <a:t>Role:Leaf</a:t>
            </a:r>
            <a:r>
              <a:rPr lang="en-US" sz="800" dirty="0"/>
              <a:t> - EOS8</a:t>
            </a:r>
          </a:p>
          <a:p>
            <a:r>
              <a:rPr lang="en-US" sz="800" dirty="0"/>
              <a:t>  </a:t>
            </a:r>
            <a:r>
              <a:rPr lang="en-US" sz="800" dirty="0" err="1"/>
              <a:t>Role:RR</a:t>
            </a:r>
            <a:r>
              <a:rPr lang="en-US" sz="800" dirty="0"/>
              <a:t> - EOS17</a:t>
            </a:r>
          </a:p>
          <a:p>
            <a:r>
              <a:rPr lang="en-US" sz="800" dirty="0"/>
              <a:t>  </a:t>
            </a:r>
            <a:r>
              <a:rPr lang="en-US" sz="800" dirty="0" err="1"/>
              <a:t>Role:Spine</a:t>
            </a:r>
            <a:r>
              <a:rPr lang="en-US" sz="800" dirty="0"/>
              <a:t> - EOS14</a:t>
            </a:r>
          </a:p>
          <a:p>
            <a:r>
              <a:rPr lang="en-US" sz="800" dirty="0"/>
              <a:t>  </a:t>
            </a:r>
            <a:r>
              <a:rPr lang="en-US" sz="800" dirty="0" err="1"/>
              <a:t>Role:Spine</a:t>
            </a:r>
            <a:r>
              <a:rPr lang="en-US" sz="800" dirty="0"/>
              <a:t> - EOS9</a:t>
            </a:r>
          </a:p>
          <a:p>
            <a:r>
              <a:rPr lang="en-US" sz="800" dirty="0"/>
              <a:t>  Spine-Number:1 - EOS14</a:t>
            </a:r>
          </a:p>
          <a:p>
            <a:r>
              <a:rPr lang="en-US" sz="800" dirty="0"/>
              <a:t>  Spine-Number:1 - EOS9</a:t>
            </a:r>
          </a:p>
          <a:p>
            <a:r>
              <a:rPr lang="en-US" sz="800" dirty="0"/>
              <a:t>  router_bgp.router_id:1.1.1.1 - EOS1</a:t>
            </a:r>
          </a:p>
          <a:p>
            <a:r>
              <a:rPr lang="en-US" sz="800" dirty="0"/>
              <a:t>  router_bgp.router_id:17.17.17.17</a:t>
            </a:r>
          </a:p>
          <a:p>
            <a:r>
              <a:rPr lang="en-US" sz="800" dirty="0"/>
              <a:t>  router_bgp.router_id:2.2.2.2 - EOS2</a:t>
            </a:r>
          </a:p>
          <a:p>
            <a:r>
              <a:rPr lang="en-US" sz="800" dirty="0"/>
              <a:t>  router_bgp.router_id:5.5.5.5 - EOS5</a:t>
            </a:r>
          </a:p>
        </p:txBody>
      </p:sp>
    </p:spTree>
    <p:extLst>
      <p:ext uri="{BB962C8B-B14F-4D97-AF65-F5344CB8AC3E}">
        <p14:creationId xmlns:p14="http://schemas.microsoft.com/office/powerpoint/2010/main" val="3096537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 email&#10;&#10;Description automatically generated">
            <a:extLst>
              <a:ext uri="{FF2B5EF4-FFF2-40B4-BE49-F238E27FC236}">
                <a16:creationId xmlns:a16="http://schemas.microsoft.com/office/drawing/2014/main" id="{B1DE1593-E603-9FD6-B221-A4EB89CA3976}"/>
              </a:ext>
            </a:extLst>
          </p:cNvPr>
          <p:cNvPicPr>
            <a:picLocks noChangeAspect="1"/>
          </p:cNvPicPr>
          <p:nvPr/>
        </p:nvPicPr>
        <p:blipFill>
          <a:blip r:embed="rId2"/>
          <a:stretch>
            <a:fillRect/>
          </a:stretch>
        </p:blipFill>
        <p:spPr>
          <a:xfrm>
            <a:off x="5911272" y="2922123"/>
            <a:ext cx="5532581" cy="2339171"/>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5C5BE77-52D9-8B66-FCB2-904F2D28CAE3}"/>
              </a:ext>
            </a:extLst>
          </p:cNvPr>
          <p:cNvPicPr>
            <a:picLocks noChangeAspect="1"/>
          </p:cNvPicPr>
          <p:nvPr/>
        </p:nvPicPr>
        <p:blipFill>
          <a:blip r:embed="rId3"/>
          <a:stretch>
            <a:fillRect/>
          </a:stretch>
        </p:blipFill>
        <p:spPr>
          <a:xfrm>
            <a:off x="5925127" y="405754"/>
            <a:ext cx="5504872" cy="2504347"/>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8A86C22-C71A-E04E-0AF8-A1153D68C57F}"/>
              </a:ext>
            </a:extLst>
          </p:cNvPr>
          <p:cNvPicPr>
            <a:picLocks noChangeAspect="1"/>
          </p:cNvPicPr>
          <p:nvPr/>
        </p:nvPicPr>
        <p:blipFill>
          <a:blip r:embed="rId4"/>
          <a:stretch>
            <a:fillRect/>
          </a:stretch>
        </p:blipFill>
        <p:spPr>
          <a:xfrm>
            <a:off x="304800" y="4525172"/>
            <a:ext cx="5006109" cy="226882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5F47897C-B918-8D53-516F-F58A2BCCDC6B}"/>
              </a:ext>
            </a:extLst>
          </p:cNvPr>
          <p:cNvPicPr>
            <a:picLocks noChangeAspect="1"/>
          </p:cNvPicPr>
          <p:nvPr/>
        </p:nvPicPr>
        <p:blipFill>
          <a:blip r:embed="rId5"/>
          <a:stretch>
            <a:fillRect/>
          </a:stretch>
        </p:blipFill>
        <p:spPr>
          <a:xfrm>
            <a:off x="6026727" y="5228226"/>
            <a:ext cx="5357090" cy="1527730"/>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AA35D4BE-8518-B1AC-09F8-796370F37382}"/>
              </a:ext>
            </a:extLst>
          </p:cNvPr>
          <p:cNvPicPr>
            <a:picLocks noChangeAspect="1"/>
          </p:cNvPicPr>
          <p:nvPr/>
        </p:nvPicPr>
        <p:blipFill>
          <a:blip r:embed="rId6"/>
          <a:stretch>
            <a:fillRect/>
          </a:stretch>
        </p:blipFill>
        <p:spPr>
          <a:xfrm>
            <a:off x="304800" y="1390473"/>
            <a:ext cx="5560290" cy="3061055"/>
          </a:xfrm>
          <a:prstGeom prst="rect">
            <a:avLst/>
          </a:prstGeom>
        </p:spPr>
      </p:pic>
      <p:sp>
        <p:nvSpPr>
          <p:cNvPr id="3" name="Oval 2">
            <a:extLst>
              <a:ext uri="{FF2B5EF4-FFF2-40B4-BE49-F238E27FC236}">
                <a16:creationId xmlns:a16="http://schemas.microsoft.com/office/drawing/2014/main" id="{AC86E239-CF87-35FA-6487-D69BFF757098}"/>
              </a:ext>
            </a:extLst>
          </p:cNvPr>
          <p:cNvSpPr/>
          <p:nvPr/>
        </p:nvSpPr>
        <p:spPr>
          <a:xfrm>
            <a:off x="5814291" y="2731655"/>
            <a:ext cx="2327563" cy="701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5448F4C-3C97-25CE-85E3-8189962698AE}"/>
              </a:ext>
            </a:extLst>
          </p:cNvPr>
          <p:cNvSpPr txBox="1"/>
          <p:nvPr/>
        </p:nvSpPr>
        <p:spPr>
          <a:xfrm>
            <a:off x="8367857" y="3149310"/>
            <a:ext cx="3680691" cy="92333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0000"/>
                </a:solidFill>
                <a:cs typeface="Calibri"/>
              </a:rPr>
              <a:t>Clone the EVPN Services Studio. This clone will be used for the EVPN over the Enterprise Core Network</a:t>
            </a:r>
          </a:p>
        </p:txBody>
      </p:sp>
    </p:spTree>
    <p:extLst>
      <p:ext uri="{BB962C8B-B14F-4D97-AF65-F5344CB8AC3E}">
        <p14:creationId xmlns:p14="http://schemas.microsoft.com/office/powerpoint/2010/main" val="213975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C3AA-E1AE-287D-83B1-F85B00EB31A5}"/>
              </a:ext>
            </a:extLst>
          </p:cNvPr>
          <p:cNvSpPr>
            <a:spLocks noGrp="1"/>
          </p:cNvSpPr>
          <p:nvPr>
            <p:ph type="title"/>
          </p:nvPr>
        </p:nvSpPr>
        <p:spPr/>
        <p:txBody>
          <a:bodyPr/>
          <a:lstStyle/>
          <a:p>
            <a:r>
              <a:rPr lang="en-US" dirty="0">
                <a:cs typeface="Calibri Light"/>
              </a:rPr>
              <a:t>Complete Topology of the  ATD</a:t>
            </a:r>
            <a:endParaRPr lang="en-US" dirty="0"/>
          </a:p>
        </p:txBody>
      </p:sp>
      <p:pic>
        <p:nvPicPr>
          <p:cNvPr id="4" name="Picture 4" descr="Diagram, schematic&#10;&#10;Description automatically generated">
            <a:extLst>
              <a:ext uri="{FF2B5EF4-FFF2-40B4-BE49-F238E27FC236}">
                <a16:creationId xmlns:a16="http://schemas.microsoft.com/office/drawing/2014/main" id="{A13D5B4B-E8FE-974A-B508-92D86329721A}"/>
              </a:ext>
            </a:extLst>
          </p:cNvPr>
          <p:cNvPicPr>
            <a:picLocks noGrp="1" noChangeAspect="1"/>
          </p:cNvPicPr>
          <p:nvPr>
            <p:ph idx="1"/>
          </p:nvPr>
        </p:nvPicPr>
        <p:blipFill>
          <a:blip r:embed="rId2"/>
          <a:stretch>
            <a:fillRect/>
          </a:stretch>
        </p:blipFill>
        <p:spPr>
          <a:xfrm>
            <a:off x="1740453" y="2144939"/>
            <a:ext cx="8420808" cy="4351338"/>
          </a:xfrm>
        </p:spPr>
      </p:pic>
      <p:sp>
        <p:nvSpPr>
          <p:cNvPr id="6" name="Content Placeholder 2">
            <a:extLst>
              <a:ext uri="{FF2B5EF4-FFF2-40B4-BE49-F238E27FC236}">
                <a16:creationId xmlns:a16="http://schemas.microsoft.com/office/drawing/2014/main" id="{17C009D2-865E-A3E6-050D-19D6A820513C}"/>
              </a:ext>
            </a:extLst>
          </p:cNvPr>
          <p:cNvSpPr txBox="1">
            <a:spLocks/>
          </p:cNvSpPr>
          <p:nvPr/>
        </p:nvSpPr>
        <p:spPr>
          <a:xfrm>
            <a:off x="1084943" y="1317625"/>
            <a:ext cx="9265579" cy="8281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We will be using a sub-set of this topology for each Enterprise Routing Studio example</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12992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eos18 ping eos20 14.14.14.2</a:t>
            </a:r>
          </a:p>
          <a:p>
            <a:r>
              <a:rPr lang="en-US" dirty="0">
                <a:cs typeface="Calibri"/>
              </a:rPr>
              <a:t>You may have to clear the </a:t>
            </a:r>
            <a:r>
              <a:rPr lang="en-US" dirty="0" err="1">
                <a:cs typeface="Calibri"/>
              </a:rPr>
              <a:t>arp</a:t>
            </a:r>
            <a:r>
              <a:rPr lang="en-US" dirty="0">
                <a:cs typeface="Calibri"/>
              </a:rPr>
              <a:t> cache on eos18 between the mac address of its default gateway has changed from the previous example</a:t>
            </a:r>
          </a:p>
        </p:txBody>
      </p:sp>
    </p:spTree>
    <p:extLst>
      <p:ext uri="{BB962C8B-B14F-4D97-AF65-F5344CB8AC3E}">
        <p14:creationId xmlns:p14="http://schemas.microsoft.com/office/powerpoint/2010/main" val="1212698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235857" y="176439"/>
            <a:ext cx="11546114" cy="1332820"/>
          </a:xfrm>
        </p:spPr>
        <p:txBody>
          <a:bodyPr/>
          <a:lstStyle/>
          <a:p>
            <a:r>
              <a:rPr lang="en-US" dirty="0">
                <a:cs typeface="Calibri Light"/>
              </a:rPr>
              <a:t>Example 4 </a:t>
            </a:r>
            <a:r>
              <a:rPr lang="en-US" dirty="0">
                <a:ea typeface="+mj-lt"/>
                <a:cs typeface="+mj-lt"/>
              </a:rPr>
              <a:t>Routing Campus to ISP</a:t>
            </a:r>
            <a:endParaRPr lang="en-US" dirty="0"/>
          </a:p>
        </p:txBody>
      </p:sp>
      <p:pic>
        <p:nvPicPr>
          <p:cNvPr id="6" name="Picture 6" descr="Diagram&#10;&#10;Description automatically generated">
            <a:extLst>
              <a:ext uri="{FF2B5EF4-FFF2-40B4-BE49-F238E27FC236}">
                <a16:creationId xmlns:a16="http://schemas.microsoft.com/office/drawing/2014/main" id="{44E41A40-FA93-EAD0-A1E7-3D06CA26B6EA}"/>
              </a:ext>
            </a:extLst>
          </p:cNvPr>
          <p:cNvPicPr>
            <a:picLocks noChangeAspect="1"/>
          </p:cNvPicPr>
          <p:nvPr/>
        </p:nvPicPr>
        <p:blipFill>
          <a:blip r:embed="rId2"/>
          <a:stretch>
            <a:fillRect/>
          </a:stretch>
        </p:blipFill>
        <p:spPr>
          <a:xfrm>
            <a:off x="1473926" y="1437956"/>
            <a:ext cx="9061994" cy="5203464"/>
          </a:xfrm>
          <a:prstGeom prst="rect">
            <a:avLst/>
          </a:prstGeom>
        </p:spPr>
      </p:pic>
    </p:spTree>
    <p:extLst>
      <p:ext uri="{BB962C8B-B14F-4D97-AF65-F5344CB8AC3E}">
        <p14:creationId xmlns:p14="http://schemas.microsoft.com/office/powerpoint/2010/main" val="210381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Example4: </a:t>
            </a:r>
            <a:r>
              <a:rPr lang="en-US" dirty="0">
                <a:ea typeface="+mj-lt"/>
                <a:cs typeface="+mj-lt"/>
              </a:rPr>
              <a:t> Routing OSPF Campus to ISP</a:t>
            </a:r>
            <a:br>
              <a:rPr lang="en-US" dirty="0">
                <a:ea typeface="+mj-lt"/>
                <a:cs typeface="+mj-lt"/>
              </a:rPr>
            </a:br>
            <a:r>
              <a:rPr lang="en-US" sz="2000" dirty="0">
                <a:ea typeface="+mj-lt"/>
                <a:cs typeface="+mj-lt"/>
              </a:rPr>
              <a:t>Campus receives Default Route Campus edge router has full Internet routes in this example</a:t>
            </a: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507944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Diagram&#10;&#10;Description automatically generated">
            <a:extLst>
              <a:ext uri="{FF2B5EF4-FFF2-40B4-BE49-F238E27FC236}">
                <a16:creationId xmlns:a16="http://schemas.microsoft.com/office/drawing/2014/main" id="{00A106A2-9AA9-BD24-AA1C-E38C5AED0789}"/>
              </a:ext>
            </a:extLst>
          </p:cNvPr>
          <p:cNvPicPr>
            <a:picLocks noGrp="1" noChangeAspect="1"/>
          </p:cNvPicPr>
          <p:nvPr>
            <p:ph idx="1"/>
          </p:nvPr>
        </p:nvPicPr>
        <p:blipFill>
          <a:blip r:embed="rId2"/>
          <a:stretch>
            <a:fillRect/>
          </a:stretch>
        </p:blipFill>
        <p:spPr>
          <a:xfrm>
            <a:off x="588429" y="915750"/>
            <a:ext cx="9834756" cy="5574248"/>
          </a:xfrm>
        </p:spPr>
      </p:pic>
      <p:sp>
        <p:nvSpPr>
          <p:cNvPr id="2" name="TextBox 1">
            <a:extLst>
              <a:ext uri="{FF2B5EF4-FFF2-40B4-BE49-F238E27FC236}">
                <a16:creationId xmlns:a16="http://schemas.microsoft.com/office/drawing/2014/main" id="{03521073-D365-174B-FAD1-6A7CFB7D361C}"/>
              </a:ext>
            </a:extLst>
          </p:cNvPr>
          <p:cNvSpPr txBox="1"/>
          <p:nvPr/>
        </p:nvSpPr>
        <p:spPr>
          <a:xfrm>
            <a:off x="-95892" y="92467"/>
            <a:ext cx="1290605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rPr>
              <a:t>Example4:</a:t>
            </a:r>
            <a:endParaRPr lang="en-US" sz="4800" dirty="0"/>
          </a:p>
        </p:txBody>
      </p:sp>
      <p:sp>
        <p:nvSpPr>
          <p:cNvPr id="3" name="TextBox 2">
            <a:extLst>
              <a:ext uri="{FF2B5EF4-FFF2-40B4-BE49-F238E27FC236}">
                <a16:creationId xmlns:a16="http://schemas.microsoft.com/office/drawing/2014/main" id="{3CD6A871-5B56-99DC-C1A1-1B1D668B0C1F}"/>
              </a:ext>
            </a:extLst>
          </p:cNvPr>
          <p:cNvSpPr txBox="1"/>
          <p:nvPr/>
        </p:nvSpPr>
        <p:spPr>
          <a:xfrm>
            <a:off x="6002400" y="2684400"/>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rPr>
              <a:t>edge</a:t>
            </a:r>
            <a:endParaRPr lang="en-US" dirty="0">
              <a:solidFill>
                <a:srgbClr val="FFFFFF"/>
              </a:solidFill>
              <a:cs typeface="Calibri"/>
            </a:endParaRPr>
          </a:p>
        </p:txBody>
      </p:sp>
      <p:sp>
        <p:nvSpPr>
          <p:cNvPr id="5" name="TextBox 4">
            <a:extLst>
              <a:ext uri="{FF2B5EF4-FFF2-40B4-BE49-F238E27FC236}">
                <a16:creationId xmlns:a16="http://schemas.microsoft.com/office/drawing/2014/main" id="{632B0686-9060-0A09-CF7B-A037396CBD8A}"/>
              </a:ext>
            </a:extLst>
          </p:cNvPr>
          <p:cNvSpPr txBox="1"/>
          <p:nvPr/>
        </p:nvSpPr>
        <p:spPr>
          <a:xfrm>
            <a:off x="5354399" y="2624399"/>
            <a:ext cx="703200" cy="369332"/>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rgbClr val="FFFFFF"/>
                </a:solidFill>
                <a:cs typeface="Calibri"/>
              </a:rPr>
              <a:t>core</a:t>
            </a:r>
          </a:p>
        </p:txBody>
      </p:sp>
    </p:spTree>
    <p:extLst>
      <p:ext uri="{BB962C8B-B14F-4D97-AF65-F5344CB8AC3E}">
        <p14:creationId xmlns:p14="http://schemas.microsoft.com/office/powerpoint/2010/main" val="2129305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4 Tags</a:t>
            </a:r>
            <a:endParaRPr lang="en-US" sz="5200" dirty="0"/>
          </a:p>
        </p:txBody>
      </p:sp>
      <p:sp>
        <p:nvSpPr>
          <p:cNvPr id="7" name="Title 1">
            <a:extLst>
              <a:ext uri="{FF2B5EF4-FFF2-40B4-BE49-F238E27FC236}">
                <a16:creationId xmlns:a16="http://schemas.microsoft.com/office/drawing/2014/main" id="{7692FA25-25A5-A708-6F4E-F18E03D74317}"/>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F8E6B3E4-D4B4-9F9E-B459-58ED81AEAB59}"/>
              </a:ext>
            </a:extLst>
          </p:cNvPr>
          <p:cNvSpPr txBox="1"/>
          <p:nvPr/>
        </p:nvSpPr>
        <p:spPr>
          <a:xfrm>
            <a:off x="3163170" y="2524967"/>
            <a:ext cx="6096000" cy="3662541"/>
          </a:xfrm>
          <a:prstGeom prst="rect">
            <a:avLst/>
          </a:prstGeom>
          <a:noFill/>
        </p:spPr>
        <p:txBody>
          <a:bodyPr wrap="square">
            <a:spAutoFit/>
          </a:bodyPr>
          <a:lstStyle/>
          <a:p>
            <a:r>
              <a:rPr lang="en-US" sz="800" dirty="0"/>
              <a:t> Campus-Pod:12 - EOS12</a:t>
            </a:r>
          </a:p>
          <a:p>
            <a:r>
              <a:rPr lang="en-US" sz="800" dirty="0"/>
              <a:t>  Campus:Campus-eos11-eos12-eos13 - EOS11</a:t>
            </a:r>
          </a:p>
          <a:p>
            <a:r>
              <a:rPr lang="en-US" sz="800" dirty="0"/>
              <a:t>  Campus:Campus-eos11-eos12-eos13 - EOS12</a:t>
            </a:r>
          </a:p>
          <a:p>
            <a:r>
              <a:rPr lang="en-US" sz="800" dirty="0"/>
              <a:t>  Campus:Campus-eos11-eos12-eos13 - EOS13</a:t>
            </a:r>
          </a:p>
          <a:p>
            <a:r>
              <a:rPr lang="en-US" sz="800" dirty="0"/>
              <a:t>  Edge-Router-Domain:7 - EOS7</a:t>
            </a:r>
          </a:p>
          <a:p>
            <a:r>
              <a:rPr lang="en-US" sz="800" dirty="0"/>
              <a:t>  Edge-Router-Domain:Campus11-13 - EOS11</a:t>
            </a:r>
          </a:p>
          <a:p>
            <a:r>
              <a:rPr lang="en-US" sz="800" dirty="0"/>
              <a:t>  Edge-Router-Domain:Campus11-13 - EOS13</a:t>
            </a:r>
          </a:p>
          <a:p>
            <a:r>
              <a:rPr lang="en-US" sz="800" dirty="0"/>
              <a:t>  Network:CoreNet-eos1-eos2-eos5-eos11-eos13 - EOS1</a:t>
            </a:r>
          </a:p>
          <a:p>
            <a:r>
              <a:rPr lang="en-US" sz="800" dirty="0"/>
              <a:t>  Network:CoreNet-eos1-eos2-eos5-eos11-eos13 - EOS11</a:t>
            </a:r>
          </a:p>
          <a:p>
            <a:r>
              <a:rPr lang="en-US" sz="800" dirty="0"/>
              <a:t>  Network:CoreNet-eos1-eos2-eos5-eos11-eos13 - EOS13</a:t>
            </a:r>
          </a:p>
          <a:p>
            <a:r>
              <a:rPr lang="en-US" sz="800" dirty="0"/>
              <a:t>  Network:CoreNet-eos1-eos2-eos5-eos11-eos13 - EOS2</a:t>
            </a:r>
          </a:p>
          <a:p>
            <a:r>
              <a:rPr lang="en-US" sz="800" dirty="0"/>
              <a:t>  Network:CoreNet-eos1-eos2-eos5-eos11-eos13 - EOS5</a:t>
            </a:r>
          </a:p>
          <a:p>
            <a:r>
              <a:rPr lang="en-US" sz="800" dirty="0"/>
              <a:t>  Network:ISP-eos7-eos10-eos19 - EOS10</a:t>
            </a:r>
          </a:p>
          <a:p>
            <a:r>
              <a:rPr lang="en-US" sz="800" dirty="0"/>
              <a:t>  Network:ISP-eos7-eos10-eos19 - EOS19</a:t>
            </a:r>
          </a:p>
          <a:p>
            <a:r>
              <a:rPr lang="en-US" sz="800" dirty="0"/>
              <a:t>  Network:ISP-eos7-eos10-eos19 - EOS7</a:t>
            </a:r>
          </a:p>
          <a:p>
            <a:r>
              <a:rPr lang="en-US" sz="800" dirty="0"/>
              <a:t>  </a:t>
            </a:r>
            <a:r>
              <a:rPr lang="en-US" sz="800" dirty="0" err="1"/>
              <a:t>Role:Core</a:t>
            </a:r>
            <a:r>
              <a:rPr lang="en-US" sz="800" dirty="0"/>
              <a:t> - EOS1</a:t>
            </a:r>
          </a:p>
          <a:p>
            <a:r>
              <a:rPr lang="en-US" sz="800" dirty="0"/>
              <a:t>  </a:t>
            </a:r>
            <a:r>
              <a:rPr lang="en-US" sz="800" dirty="0" err="1"/>
              <a:t>Role:Core</a:t>
            </a:r>
            <a:r>
              <a:rPr lang="en-US" sz="800" dirty="0"/>
              <a:t> - EOS10</a:t>
            </a:r>
          </a:p>
          <a:p>
            <a:r>
              <a:rPr lang="en-US" sz="800" dirty="0"/>
              <a:t>  </a:t>
            </a:r>
            <a:r>
              <a:rPr lang="en-US" sz="800" dirty="0" err="1"/>
              <a:t>Role:Core</a:t>
            </a:r>
            <a:r>
              <a:rPr lang="en-US" sz="800" dirty="0"/>
              <a:t> - EOS19</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Role:Edge-Router</a:t>
            </a:r>
            <a:r>
              <a:rPr lang="en-US" sz="800" dirty="0"/>
              <a:t> - EOS7</a:t>
            </a:r>
          </a:p>
          <a:p>
            <a:r>
              <a:rPr lang="en-US" sz="800" dirty="0"/>
              <a:t>  router_bgp.router_id:1.1.1.1 - EOS1</a:t>
            </a:r>
          </a:p>
          <a:p>
            <a:r>
              <a:rPr lang="en-US" sz="800" dirty="0"/>
              <a:t> router_bgp.router_id:10.10.10.10 - EOS10</a:t>
            </a:r>
          </a:p>
          <a:p>
            <a:r>
              <a:rPr lang="en-US" sz="800" dirty="0"/>
              <a:t>  router_bgp.router_id:11.11.11.11 - EOS11</a:t>
            </a:r>
          </a:p>
          <a:p>
            <a:r>
              <a:rPr lang="en-US" sz="800" dirty="0"/>
              <a:t>  router_bgp.router_id:13.13.13.13 - EOS13</a:t>
            </a:r>
          </a:p>
          <a:p>
            <a:r>
              <a:rPr lang="en-US" sz="800" dirty="0"/>
              <a:t>  router_bgp.router_id:19.19.19.19 - EOS19</a:t>
            </a:r>
          </a:p>
          <a:p>
            <a:r>
              <a:rPr lang="en-US" sz="800" dirty="0"/>
              <a:t>  router_bgp.router_id:7.7.7.7 - EOS7</a:t>
            </a:r>
          </a:p>
        </p:txBody>
      </p:sp>
    </p:spTree>
    <p:extLst>
      <p:ext uri="{BB962C8B-B14F-4D97-AF65-F5344CB8AC3E}">
        <p14:creationId xmlns:p14="http://schemas.microsoft.com/office/powerpoint/2010/main" val="109024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4" name="Picture 4" descr="Graphical user interface, text, application&#10;&#10;Description automatically generated">
            <a:extLst>
              <a:ext uri="{FF2B5EF4-FFF2-40B4-BE49-F238E27FC236}">
                <a16:creationId xmlns:a16="http://schemas.microsoft.com/office/drawing/2014/main" id="{CE7B9ED5-0139-AEFE-E2EF-2FA04BAEBD70}"/>
              </a:ext>
            </a:extLst>
          </p:cNvPr>
          <p:cNvPicPr>
            <a:picLocks noGrp="1" noChangeAspect="1"/>
          </p:cNvPicPr>
          <p:nvPr>
            <p:ph idx="1"/>
          </p:nvPr>
        </p:nvPicPr>
        <p:blipFill>
          <a:blip r:embed="rId2"/>
          <a:stretch>
            <a:fillRect/>
          </a:stretch>
        </p:blipFill>
        <p:spPr>
          <a:xfrm>
            <a:off x="373743" y="1559275"/>
            <a:ext cx="6016172" cy="2111808"/>
          </a:xfrm>
        </p:spPr>
      </p:pic>
      <p:pic>
        <p:nvPicPr>
          <p:cNvPr id="5" name="Picture 5" descr="Graphical user interface, application&#10;&#10;Description automatically generated">
            <a:extLst>
              <a:ext uri="{FF2B5EF4-FFF2-40B4-BE49-F238E27FC236}">
                <a16:creationId xmlns:a16="http://schemas.microsoft.com/office/drawing/2014/main" id="{0E1481C2-3672-6C6F-7445-DDCE33B5E561}"/>
              </a:ext>
            </a:extLst>
          </p:cNvPr>
          <p:cNvPicPr>
            <a:picLocks noChangeAspect="1"/>
          </p:cNvPicPr>
          <p:nvPr/>
        </p:nvPicPr>
        <p:blipFill>
          <a:blip r:embed="rId3"/>
          <a:stretch>
            <a:fillRect/>
          </a:stretch>
        </p:blipFill>
        <p:spPr>
          <a:xfrm>
            <a:off x="4724400" y="2785093"/>
            <a:ext cx="6633028" cy="3116614"/>
          </a:xfrm>
          <a:prstGeom prst="rect">
            <a:avLst/>
          </a:prstGeom>
        </p:spPr>
      </p:pic>
    </p:spTree>
    <p:extLst>
      <p:ext uri="{BB962C8B-B14F-4D97-AF65-F5344CB8AC3E}">
        <p14:creationId xmlns:p14="http://schemas.microsoft.com/office/powerpoint/2010/main" val="921752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to eos10 on the ISP network 10.10.10.10</a:t>
            </a:r>
          </a:p>
          <a:p>
            <a:endParaRPr lang="en-US" dirty="0">
              <a:cs typeface="Calibri"/>
            </a:endParaRPr>
          </a:p>
        </p:txBody>
      </p:sp>
    </p:spTree>
    <p:extLst>
      <p:ext uri="{BB962C8B-B14F-4D97-AF65-F5344CB8AC3E}">
        <p14:creationId xmlns:p14="http://schemas.microsoft.com/office/powerpoint/2010/main" val="1335260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838200" y="365125"/>
            <a:ext cx="11139600" cy="1337563"/>
          </a:xfrm>
        </p:spPr>
        <p:txBody>
          <a:bodyPr/>
          <a:lstStyle/>
          <a:p>
            <a:r>
              <a:rPr lang="en-US" dirty="0">
                <a:cs typeface="Calibri Light"/>
              </a:rPr>
              <a:t>Example 5 </a:t>
            </a:r>
            <a:r>
              <a:rPr lang="en-US" dirty="0">
                <a:ea typeface="+mj-lt"/>
                <a:cs typeface="+mj-lt"/>
              </a:rPr>
              <a:t>EVPN between Campus</a:t>
            </a:r>
          </a:p>
          <a:p>
            <a:endParaRPr lang="en-US" dirty="0">
              <a:cs typeface="Calibri Light"/>
            </a:endParaRPr>
          </a:p>
        </p:txBody>
      </p:sp>
      <p:pic>
        <p:nvPicPr>
          <p:cNvPr id="3" name="Picture 4" descr="Diagram, schematic&#10;&#10;Description automatically generated">
            <a:extLst>
              <a:ext uri="{FF2B5EF4-FFF2-40B4-BE49-F238E27FC236}">
                <a16:creationId xmlns:a16="http://schemas.microsoft.com/office/drawing/2014/main" id="{3E61068C-0AC4-A0AD-7F79-091194093A9D}"/>
              </a:ext>
            </a:extLst>
          </p:cNvPr>
          <p:cNvPicPr>
            <a:picLocks noChangeAspect="1"/>
          </p:cNvPicPr>
          <p:nvPr/>
        </p:nvPicPr>
        <p:blipFill>
          <a:blip r:embed="rId2"/>
          <a:stretch>
            <a:fillRect/>
          </a:stretch>
        </p:blipFill>
        <p:spPr>
          <a:xfrm>
            <a:off x="762000" y="1480773"/>
            <a:ext cx="8853714" cy="5079367"/>
          </a:xfrm>
          <a:prstGeom prst="rect">
            <a:avLst/>
          </a:prstGeom>
        </p:spPr>
      </p:pic>
    </p:spTree>
    <p:extLst>
      <p:ext uri="{BB962C8B-B14F-4D97-AF65-F5344CB8AC3E}">
        <p14:creationId xmlns:p14="http://schemas.microsoft.com/office/powerpoint/2010/main" val="4155190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Example5: </a:t>
            </a:r>
            <a:r>
              <a:rPr lang="en-US" dirty="0">
                <a:ea typeface="+mj-lt"/>
                <a:cs typeface="+mj-lt"/>
              </a:rPr>
              <a:t>EVPN between Campus</a:t>
            </a:r>
            <a:br>
              <a:rPr lang="en-US" dirty="0">
                <a:ea typeface="+mj-lt"/>
                <a:cs typeface="+mj-lt"/>
              </a:rPr>
            </a:br>
            <a:r>
              <a:rPr lang="en-US" sz="2800" dirty="0">
                <a:ea typeface="+mj-lt"/>
                <a:cs typeface="+mj-lt"/>
              </a:rPr>
              <a:t>L2 stretch is demonstrated in this example</a:t>
            </a:r>
            <a:endParaRPr lang="en-US" sz="28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a:cs typeface="Calibri"/>
              </a:rPr>
              <a:t>In this example the Enterprise Routing Studio, consisting of 3 Edge Routers route a Campus to the Internet</a:t>
            </a:r>
          </a:p>
          <a:p>
            <a:r>
              <a:rPr lang="en-US">
                <a:ea typeface="Calibri"/>
                <a:cs typeface="Calibri"/>
              </a:rPr>
              <a:t>ISP sends full routes but  Edge Router sends only a default route to the Campus Splines</a:t>
            </a:r>
          </a:p>
          <a:p>
            <a:r>
              <a:rPr lang="en-US">
                <a:ea typeface="Calibri"/>
                <a:cs typeface="Calibri"/>
              </a:rPr>
              <a:t>Ping from Campus switch eos12 15.15.15.4/24 to eos10 on ISP network 10.10.10.10</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79104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67974664-5BE4-E861-41FF-8D42499E584F}"/>
              </a:ext>
            </a:extLst>
          </p:cNvPr>
          <p:cNvPicPr>
            <a:picLocks noGrp="1" noChangeAspect="1"/>
          </p:cNvPicPr>
          <p:nvPr>
            <p:ph idx="1"/>
          </p:nvPr>
        </p:nvPicPr>
        <p:blipFill>
          <a:blip r:embed="rId2"/>
          <a:stretch>
            <a:fillRect/>
          </a:stretch>
        </p:blipFill>
        <p:spPr>
          <a:xfrm>
            <a:off x="1051328" y="1084622"/>
            <a:ext cx="10951557" cy="5660763"/>
          </a:xfrm>
        </p:spPr>
      </p:pic>
      <p:sp>
        <p:nvSpPr>
          <p:cNvPr id="2" name="TextBox 1">
            <a:extLst>
              <a:ext uri="{FF2B5EF4-FFF2-40B4-BE49-F238E27FC236}">
                <a16:creationId xmlns:a16="http://schemas.microsoft.com/office/drawing/2014/main" id="{3EA9FEC9-1576-0709-6673-1079BBEE6410}"/>
              </a:ext>
            </a:extLst>
          </p:cNvPr>
          <p:cNvSpPr txBox="1"/>
          <p:nvPr/>
        </p:nvSpPr>
        <p:spPr>
          <a:xfrm>
            <a:off x="-1712" y="263703"/>
            <a:ext cx="132142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Example5: </a:t>
            </a:r>
            <a:endParaRPr lang="en-US" sz="4800" dirty="0"/>
          </a:p>
        </p:txBody>
      </p:sp>
    </p:spTree>
    <p:extLst>
      <p:ext uri="{BB962C8B-B14F-4D97-AF65-F5344CB8AC3E}">
        <p14:creationId xmlns:p14="http://schemas.microsoft.com/office/powerpoint/2010/main" val="268004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A608-3221-E28D-16B5-B32E13B036F6}"/>
              </a:ext>
            </a:extLst>
          </p:cNvPr>
          <p:cNvSpPr>
            <a:spLocks noGrp="1"/>
          </p:cNvSpPr>
          <p:nvPr>
            <p:ph type="title"/>
          </p:nvPr>
        </p:nvSpPr>
        <p:spPr/>
        <p:txBody>
          <a:bodyPr/>
          <a:lstStyle/>
          <a:p>
            <a:r>
              <a:rPr lang="en-US" dirty="0">
                <a:cs typeface="Calibri Light"/>
              </a:rPr>
              <a:t>Launch the Advanced Routing ATD</a:t>
            </a:r>
            <a:endParaRPr lang="en-US" dirty="0"/>
          </a:p>
        </p:txBody>
      </p:sp>
      <p:pic>
        <p:nvPicPr>
          <p:cNvPr id="4" name="Picture 4" descr="Graphical user interface, application, table&#10;&#10;Description automatically generated">
            <a:extLst>
              <a:ext uri="{FF2B5EF4-FFF2-40B4-BE49-F238E27FC236}">
                <a16:creationId xmlns:a16="http://schemas.microsoft.com/office/drawing/2014/main" id="{980E27EE-92CE-E721-D1DA-F44540C9D8FB}"/>
              </a:ext>
            </a:extLst>
          </p:cNvPr>
          <p:cNvPicPr>
            <a:picLocks noGrp="1" noChangeAspect="1"/>
          </p:cNvPicPr>
          <p:nvPr>
            <p:ph idx="1"/>
          </p:nvPr>
        </p:nvPicPr>
        <p:blipFill>
          <a:blip r:embed="rId2"/>
          <a:stretch>
            <a:fillRect/>
          </a:stretch>
        </p:blipFill>
        <p:spPr>
          <a:xfrm>
            <a:off x="3255089" y="1825625"/>
            <a:ext cx="5681822" cy="4351338"/>
          </a:xfrm>
        </p:spPr>
      </p:pic>
      <p:sp>
        <p:nvSpPr>
          <p:cNvPr id="3" name="TextBox 2">
            <a:extLst>
              <a:ext uri="{FF2B5EF4-FFF2-40B4-BE49-F238E27FC236}">
                <a16:creationId xmlns:a16="http://schemas.microsoft.com/office/drawing/2014/main" id="{5D42BEDE-CBB1-E19D-F496-836F5AE41FD3}"/>
              </a:ext>
            </a:extLst>
          </p:cNvPr>
          <p:cNvSpPr txBox="1"/>
          <p:nvPr/>
        </p:nvSpPr>
        <p:spPr>
          <a:xfrm>
            <a:off x="837029" y="1331886"/>
            <a:ext cx="2902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https://testdrive.arista.com/</a:t>
            </a:r>
          </a:p>
        </p:txBody>
      </p:sp>
    </p:spTree>
    <p:extLst>
      <p:ext uri="{BB962C8B-B14F-4D97-AF65-F5344CB8AC3E}">
        <p14:creationId xmlns:p14="http://schemas.microsoft.com/office/powerpoint/2010/main" val="3479024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838200" y="556995"/>
            <a:ext cx="10515600" cy="1133693"/>
          </a:xfrm>
        </p:spPr>
        <p:txBody>
          <a:bodyPr>
            <a:normAutofit/>
          </a:bodyPr>
          <a:lstStyle/>
          <a:p>
            <a:r>
              <a:rPr lang="en-US" sz="5200" dirty="0">
                <a:cs typeface="Calibri Light"/>
              </a:rPr>
              <a:t>Example 5 Tags</a:t>
            </a:r>
            <a:endParaRPr lang="en-US" sz="5200" dirty="0"/>
          </a:p>
        </p:txBody>
      </p:sp>
      <p:sp>
        <p:nvSpPr>
          <p:cNvPr id="7" name="Title 1">
            <a:extLst>
              <a:ext uri="{FF2B5EF4-FFF2-40B4-BE49-F238E27FC236}">
                <a16:creationId xmlns:a16="http://schemas.microsoft.com/office/drawing/2014/main" id="{D92030D9-5150-F590-1649-A2EC8B65911C}"/>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190BED6C-04D2-F683-9CE2-186708FF31D8}"/>
              </a:ext>
            </a:extLst>
          </p:cNvPr>
          <p:cNvSpPr txBox="1"/>
          <p:nvPr/>
        </p:nvSpPr>
        <p:spPr>
          <a:xfrm>
            <a:off x="5279573" y="749862"/>
            <a:ext cx="6096000" cy="5878532"/>
          </a:xfrm>
          <a:prstGeom prst="rect">
            <a:avLst/>
          </a:prstGeom>
          <a:noFill/>
        </p:spPr>
        <p:txBody>
          <a:bodyPr wrap="square">
            <a:spAutoFit/>
          </a:bodyPr>
          <a:lstStyle/>
          <a:p>
            <a:r>
              <a:rPr lang="en-US" sz="800" dirty="0"/>
              <a:t> Campus-Pod:12 - EOS12</a:t>
            </a:r>
          </a:p>
          <a:p>
            <a:r>
              <a:rPr lang="en-US" sz="800" dirty="0"/>
              <a:t>  Campus-Pod:3 - EOS3</a:t>
            </a:r>
          </a:p>
          <a:p>
            <a:r>
              <a:rPr lang="en-US" sz="800" dirty="0"/>
              <a:t>  Campus-Pod:4 - EOS4</a:t>
            </a:r>
          </a:p>
          <a:p>
            <a:r>
              <a:rPr lang="en-US" sz="800" dirty="0"/>
              <a:t>  Campus:Campus-eos11-eos12-eos13 - EOS11</a:t>
            </a:r>
          </a:p>
          <a:p>
            <a:r>
              <a:rPr lang="en-US" sz="800" dirty="0"/>
              <a:t>  Campus:Campus-eos11-eos12-eos13 - EOS12</a:t>
            </a:r>
          </a:p>
          <a:p>
            <a:r>
              <a:rPr lang="en-US" sz="800" dirty="0"/>
              <a:t>  Campus:Campus-eos11-eos12-eos13 - EOS13</a:t>
            </a:r>
          </a:p>
          <a:p>
            <a:r>
              <a:rPr lang="en-US" sz="800" dirty="0"/>
              <a:t>  Campus:Campus-eos2-eos3-eos4-eos5 - EOS2</a:t>
            </a:r>
          </a:p>
          <a:p>
            <a:r>
              <a:rPr lang="en-US" sz="800" dirty="0"/>
              <a:t>  Campus:Campus-eos2-eos3-eos4-eos5 - EOS3</a:t>
            </a:r>
          </a:p>
          <a:p>
            <a:r>
              <a:rPr lang="en-US" sz="800" dirty="0"/>
              <a:t>  Campus:Campus-eos2-eos3-eos4-eos5 - EOS4</a:t>
            </a:r>
          </a:p>
          <a:p>
            <a:r>
              <a:rPr lang="en-US" sz="800" dirty="0"/>
              <a:t>  Campus:Campus-eos2-eos3-eos4-eos5 - EOS5</a:t>
            </a:r>
          </a:p>
          <a:p>
            <a:r>
              <a:rPr lang="en-US" sz="800" dirty="0"/>
              <a:t>  Edge-Router-Domain:20 - EOS20</a:t>
            </a:r>
          </a:p>
          <a:p>
            <a:r>
              <a:rPr lang="en-US" sz="800" dirty="0"/>
              <a:t>  Edge-Router-Domain:7 - EOS7</a:t>
            </a:r>
          </a:p>
          <a:p>
            <a:r>
              <a:rPr lang="en-US" sz="800" dirty="0"/>
              <a:t>  Edge-Router-Domain:9 - EOS9</a:t>
            </a:r>
          </a:p>
          <a:p>
            <a:r>
              <a:rPr lang="en-US" sz="800" dirty="0"/>
              <a:t>  Edge-Router-Domain:Campus11-13 - EOS11</a:t>
            </a:r>
          </a:p>
          <a:p>
            <a:r>
              <a:rPr lang="en-US" sz="800" dirty="0"/>
              <a:t>  Edge-Router-Domain:Campus11-13 - EOS13</a:t>
            </a:r>
          </a:p>
          <a:p>
            <a:r>
              <a:rPr lang="en-US" sz="800" dirty="0"/>
              <a:t>  Edge-Router-Domain:Campus2-5 - EOS2</a:t>
            </a:r>
          </a:p>
          <a:p>
            <a:r>
              <a:rPr lang="en-US" sz="800" dirty="0"/>
              <a:t>  Edge-Router-Domain:Campus2-5 - EOS5</a:t>
            </a:r>
          </a:p>
          <a:p>
            <a:r>
              <a:rPr lang="en-US" sz="800" dirty="0"/>
              <a:t>  Network:Campus-EndDevice-eos20 - EOS20</a:t>
            </a:r>
          </a:p>
          <a:p>
            <a:r>
              <a:rPr lang="en-US" sz="800" dirty="0"/>
              <a:t>  Network:Campus-EndDevice-eos9 - EOS9</a:t>
            </a:r>
          </a:p>
          <a:p>
            <a:r>
              <a:rPr lang="en-US" sz="800" dirty="0"/>
              <a:t>  Network:CoreNet-eos1-eos2-eos5-eos11-eos13-eos17 - EOS1</a:t>
            </a:r>
          </a:p>
          <a:p>
            <a:r>
              <a:rPr lang="en-US" sz="800" dirty="0"/>
              <a:t>  Network:CoreNet-eos1-eos2-eos5-eos11-eos13-eos17 - EOS11</a:t>
            </a:r>
          </a:p>
          <a:p>
            <a:r>
              <a:rPr lang="en-US" sz="800" dirty="0"/>
              <a:t>  Network:CoreNet-eos1-eos2-eos5-eos11-eos13-eos17 - EOS13</a:t>
            </a:r>
          </a:p>
          <a:p>
            <a:r>
              <a:rPr lang="en-US" sz="800" dirty="0"/>
              <a:t>  Network:CoreNet-eos1-eos2-eos5-eos11-eos13-eos17 - EOS17</a:t>
            </a:r>
          </a:p>
          <a:p>
            <a:r>
              <a:rPr lang="en-US" sz="800" dirty="0"/>
              <a:t>  Network:CoreNet-eos1-eos2-eos5-eos11-eos13-eos17 - EOS2</a:t>
            </a:r>
          </a:p>
          <a:p>
            <a:r>
              <a:rPr lang="en-US" sz="800" dirty="0"/>
              <a:t>  Network:CoreNet-eos1-eos2-eos5-eos11-eos13-eos17 - EOS5</a:t>
            </a:r>
          </a:p>
          <a:p>
            <a:r>
              <a:rPr lang="en-US" sz="800" dirty="0"/>
              <a:t>  Network:ISP-eos7-eos10-eos19 - EOS10</a:t>
            </a:r>
          </a:p>
          <a:p>
            <a:r>
              <a:rPr lang="en-US" sz="800" dirty="0"/>
              <a:t>  Network:ISP-eos7-eos10-eos19 - EOS19</a:t>
            </a:r>
          </a:p>
          <a:p>
            <a:r>
              <a:rPr lang="en-US" sz="800" dirty="0"/>
              <a:t>  Network:ISP-eos7-eos10-eos19 - EOS7</a:t>
            </a:r>
          </a:p>
          <a:p>
            <a:r>
              <a:rPr lang="en-US" sz="800" dirty="0"/>
              <a:t>  </a:t>
            </a:r>
            <a:r>
              <a:rPr lang="en-US" sz="800" dirty="0" err="1"/>
              <a:t>Role:Core</a:t>
            </a:r>
            <a:r>
              <a:rPr lang="en-US" sz="800" dirty="0"/>
              <a:t> - EOS1</a:t>
            </a:r>
          </a:p>
          <a:p>
            <a:r>
              <a:rPr lang="en-US" sz="800" dirty="0"/>
              <a:t>  </a:t>
            </a:r>
            <a:r>
              <a:rPr lang="en-US" sz="800" dirty="0" err="1"/>
              <a:t>Role:Core</a:t>
            </a:r>
            <a:r>
              <a:rPr lang="en-US" sz="800" dirty="0"/>
              <a:t> - EOS10</a:t>
            </a:r>
          </a:p>
          <a:p>
            <a:r>
              <a:rPr lang="en-US" sz="800" dirty="0"/>
              <a:t>  </a:t>
            </a:r>
            <a:r>
              <a:rPr lang="en-US" sz="800" dirty="0" err="1"/>
              <a:t>Role:Core</a:t>
            </a:r>
            <a:r>
              <a:rPr lang="en-US" sz="800" dirty="0"/>
              <a:t> - EOS19</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EOS20</a:t>
            </a:r>
          </a:p>
          <a:p>
            <a:r>
              <a:rPr lang="en-US" sz="800" dirty="0"/>
              <a:t>  </a:t>
            </a:r>
            <a:r>
              <a:rPr lang="en-US" sz="800" dirty="0" err="1"/>
              <a:t>Role:Edge-Router</a:t>
            </a:r>
            <a:r>
              <a:rPr lang="en-US" sz="800" dirty="0"/>
              <a:t> - EOS5</a:t>
            </a:r>
          </a:p>
          <a:p>
            <a:r>
              <a:rPr lang="en-US" sz="800" dirty="0"/>
              <a:t>  </a:t>
            </a:r>
            <a:r>
              <a:rPr lang="en-US" sz="800" dirty="0" err="1"/>
              <a:t>Role:Edge-Router</a:t>
            </a:r>
            <a:r>
              <a:rPr lang="en-US" sz="800" dirty="0"/>
              <a:t> - EOS7</a:t>
            </a:r>
          </a:p>
          <a:p>
            <a:r>
              <a:rPr lang="en-US" sz="800" dirty="0"/>
              <a:t>  </a:t>
            </a:r>
            <a:r>
              <a:rPr lang="en-US" sz="800" dirty="0" err="1"/>
              <a:t>Role:RR</a:t>
            </a:r>
            <a:r>
              <a:rPr lang="en-US" sz="800" dirty="0"/>
              <a:t> - EOS17</a:t>
            </a:r>
          </a:p>
          <a:p>
            <a:r>
              <a:rPr lang="en-US" sz="800" dirty="0"/>
              <a:t>  router_bgp.router_id:1.1.1.1 - EOS1</a:t>
            </a:r>
          </a:p>
          <a:p>
            <a:r>
              <a:rPr lang="en-US" sz="800" dirty="0"/>
              <a:t>  router_bgp.router_id:10.10.10.10 - EOS10</a:t>
            </a:r>
          </a:p>
          <a:p>
            <a:r>
              <a:rPr lang="en-US" sz="800" dirty="0"/>
              <a:t>  router_bgp.router_id:11.11.11.11 - EOS11</a:t>
            </a:r>
          </a:p>
          <a:p>
            <a:r>
              <a:rPr lang="en-US" sz="800" dirty="0"/>
              <a:t>  router_bgp.router_id:13.13.13.13 - EOS13</a:t>
            </a:r>
          </a:p>
          <a:p>
            <a:r>
              <a:rPr lang="en-US" sz="800" dirty="0"/>
              <a:t>  router_bgp.router_id:17.17.17.17 - EOS17</a:t>
            </a:r>
          </a:p>
          <a:p>
            <a:r>
              <a:rPr lang="en-US" sz="800" dirty="0"/>
              <a:t>  router_bgp.router_id:19.19.19.19 - EOS19</a:t>
            </a:r>
          </a:p>
          <a:p>
            <a:r>
              <a:rPr lang="en-US" sz="800" dirty="0"/>
              <a:t>  router_bgp.router_id:2.2.2.2 - EOS2</a:t>
            </a:r>
          </a:p>
          <a:p>
            <a:r>
              <a:rPr lang="en-US" sz="800" dirty="0"/>
              <a:t>  router_bgp.router_id:5.5.5.5 - EOS5</a:t>
            </a:r>
          </a:p>
          <a:p>
            <a:r>
              <a:rPr lang="en-US" sz="800" dirty="0"/>
              <a:t>  router_bgp.router_id:7.7.7.7 - EOS7</a:t>
            </a:r>
          </a:p>
        </p:txBody>
      </p:sp>
    </p:spTree>
    <p:extLst>
      <p:ext uri="{BB962C8B-B14F-4D97-AF65-F5344CB8AC3E}">
        <p14:creationId xmlns:p14="http://schemas.microsoft.com/office/powerpoint/2010/main" val="151536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32966FF8-37DE-0793-B185-AAF335B395E2}"/>
              </a:ext>
            </a:extLst>
          </p:cNvPr>
          <p:cNvPicPr>
            <a:picLocks noChangeAspect="1"/>
          </p:cNvPicPr>
          <p:nvPr/>
        </p:nvPicPr>
        <p:blipFill>
          <a:blip r:embed="rId2"/>
          <a:stretch>
            <a:fillRect/>
          </a:stretch>
        </p:blipFill>
        <p:spPr>
          <a:xfrm>
            <a:off x="781793" y="4163873"/>
            <a:ext cx="4905828" cy="2588317"/>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52B1814A-CF06-13BE-A0D6-67FA6A879AF9}"/>
              </a:ext>
            </a:extLst>
          </p:cNvPr>
          <p:cNvPicPr>
            <a:picLocks noChangeAspect="1"/>
          </p:cNvPicPr>
          <p:nvPr/>
        </p:nvPicPr>
        <p:blipFill>
          <a:blip r:embed="rId3"/>
          <a:stretch>
            <a:fillRect/>
          </a:stretch>
        </p:blipFill>
        <p:spPr>
          <a:xfrm>
            <a:off x="5580743" y="1485327"/>
            <a:ext cx="5225142" cy="2755231"/>
          </a:xfrm>
          <a:prstGeom prst="rect">
            <a:avLst/>
          </a:prstGeom>
        </p:spPr>
      </p:pic>
      <p:pic>
        <p:nvPicPr>
          <p:cNvPr id="9" name="Picture 9" descr="Graphical user interface, text, application, email&#10;&#10;Description automatically generated">
            <a:extLst>
              <a:ext uri="{FF2B5EF4-FFF2-40B4-BE49-F238E27FC236}">
                <a16:creationId xmlns:a16="http://schemas.microsoft.com/office/drawing/2014/main" id="{349D3277-2F91-4940-6324-BE2BF8FF5557}"/>
              </a:ext>
            </a:extLst>
          </p:cNvPr>
          <p:cNvPicPr>
            <a:picLocks noChangeAspect="1"/>
          </p:cNvPicPr>
          <p:nvPr/>
        </p:nvPicPr>
        <p:blipFill>
          <a:blip r:embed="rId4"/>
          <a:stretch>
            <a:fillRect/>
          </a:stretch>
        </p:blipFill>
        <p:spPr>
          <a:xfrm>
            <a:off x="100941" y="1485636"/>
            <a:ext cx="6451600" cy="2480159"/>
          </a:xfrm>
          <a:prstGeom prst="rect">
            <a:avLst/>
          </a:prstGeom>
        </p:spPr>
      </p:pic>
      <p:pic>
        <p:nvPicPr>
          <p:cNvPr id="10" name="Picture 10" descr="Graphical user interface, text, application, email&#10;&#10;Description automatically generated">
            <a:extLst>
              <a:ext uri="{FF2B5EF4-FFF2-40B4-BE49-F238E27FC236}">
                <a16:creationId xmlns:a16="http://schemas.microsoft.com/office/drawing/2014/main" id="{5074A6CB-F917-4302-1616-080D75CD84CF}"/>
              </a:ext>
            </a:extLst>
          </p:cNvPr>
          <p:cNvPicPr>
            <a:picLocks noChangeAspect="1"/>
          </p:cNvPicPr>
          <p:nvPr/>
        </p:nvPicPr>
        <p:blipFill>
          <a:blip r:embed="rId5"/>
          <a:stretch>
            <a:fillRect/>
          </a:stretch>
        </p:blipFill>
        <p:spPr>
          <a:xfrm>
            <a:off x="6422571" y="4388823"/>
            <a:ext cx="5050971" cy="2470924"/>
          </a:xfrm>
          <a:prstGeom prst="rect">
            <a:avLst/>
          </a:prstGeom>
        </p:spPr>
      </p:pic>
    </p:spTree>
    <p:extLst>
      <p:ext uri="{BB962C8B-B14F-4D97-AF65-F5344CB8AC3E}">
        <p14:creationId xmlns:p14="http://schemas.microsoft.com/office/powerpoint/2010/main" val="165131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end device eos9 15.15.15.2 </a:t>
            </a:r>
          </a:p>
          <a:p>
            <a:r>
              <a:rPr lang="en-US" dirty="0">
                <a:cs typeface="Calibri"/>
              </a:rPr>
              <a:t>From Campus switch eos12 ping to eos10 on the ISP network 10.10.10.10</a:t>
            </a:r>
            <a:endParaRPr lang="en-US"/>
          </a:p>
          <a:p>
            <a:r>
              <a:rPr lang="en-US" dirty="0">
                <a:cs typeface="Calibri"/>
              </a:rPr>
              <a:t>From DC end device ping eos10 on ISP network 10.10.10.10</a:t>
            </a:r>
          </a:p>
          <a:p>
            <a:endParaRPr lang="en-US" dirty="0">
              <a:cs typeface="Calibri"/>
            </a:endParaRPr>
          </a:p>
        </p:txBody>
      </p:sp>
    </p:spTree>
    <p:extLst>
      <p:ext uri="{BB962C8B-B14F-4D97-AF65-F5344CB8AC3E}">
        <p14:creationId xmlns:p14="http://schemas.microsoft.com/office/powerpoint/2010/main" val="4184897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6: OSPF on DC Border Leaf</a:t>
            </a:r>
            <a:endParaRPr lang="en-US" dirty="0"/>
          </a:p>
        </p:txBody>
      </p:sp>
      <p:pic>
        <p:nvPicPr>
          <p:cNvPr id="9" name="Picture 9" descr="Diagram, schematic&#10;&#10;Description automatically generated">
            <a:extLst>
              <a:ext uri="{FF2B5EF4-FFF2-40B4-BE49-F238E27FC236}">
                <a16:creationId xmlns:a16="http://schemas.microsoft.com/office/drawing/2014/main" id="{48F4D9BB-1F55-3102-CB04-6C65B579EFFC}"/>
              </a:ext>
            </a:extLst>
          </p:cNvPr>
          <p:cNvPicPr>
            <a:picLocks noChangeAspect="1"/>
          </p:cNvPicPr>
          <p:nvPr/>
        </p:nvPicPr>
        <p:blipFill>
          <a:blip r:embed="rId2"/>
          <a:stretch>
            <a:fillRect/>
          </a:stretch>
        </p:blipFill>
        <p:spPr>
          <a:xfrm>
            <a:off x="776515" y="1520935"/>
            <a:ext cx="10384971" cy="4984530"/>
          </a:xfrm>
          <a:prstGeom prst="rect">
            <a:avLst/>
          </a:prstGeom>
        </p:spPr>
      </p:pic>
    </p:spTree>
    <p:extLst>
      <p:ext uri="{BB962C8B-B14F-4D97-AF65-F5344CB8AC3E}">
        <p14:creationId xmlns:p14="http://schemas.microsoft.com/office/powerpoint/2010/main" val="3902832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Example6: </a:t>
            </a:r>
            <a:r>
              <a:rPr lang="en-US" dirty="0">
                <a:ea typeface="+mj-lt"/>
                <a:cs typeface="+mj-lt"/>
              </a:rPr>
              <a:t>OSPF on DC Border Leaf</a:t>
            </a:r>
            <a:br>
              <a:rPr lang="en-US" dirty="0">
                <a:cs typeface="Calibri Light"/>
              </a:rPr>
            </a:br>
            <a:r>
              <a:rPr lang="en-US" sz="2000" dirty="0">
                <a:cs typeface="Calibri Light"/>
              </a:rPr>
              <a:t>L3DC has no overlay and mutual redistribution of BGP and OSPF routes. </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ea typeface="+mn-lt"/>
                <a:cs typeface="+mn-lt"/>
              </a:rPr>
              <a:t>Border Leafs are set to the same ASN in the L3LS Studio to prevent routing loops</a:t>
            </a:r>
            <a:endParaRPr lang="en-US" dirty="0">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4154827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Diagram, schematic&#10;&#10;Description automatically generated">
            <a:extLst>
              <a:ext uri="{FF2B5EF4-FFF2-40B4-BE49-F238E27FC236}">
                <a16:creationId xmlns:a16="http://schemas.microsoft.com/office/drawing/2014/main" id="{587C8B1B-F01C-B747-9E66-2BA13FB4BB18}"/>
              </a:ext>
            </a:extLst>
          </p:cNvPr>
          <p:cNvPicPr>
            <a:picLocks noGrp="1" noChangeAspect="1"/>
          </p:cNvPicPr>
          <p:nvPr>
            <p:ph idx="1"/>
          </p:nvPr>
        </p:nvPicPr>
        <p:blipFill>
          <a:blip r:embed="rId2"/>
          <a:stretch>
            <a:fillRect/>
          </a:stretch>
        </p:blipFill>
        <p:spPr>
          <a:xfrm>
            <a:off x="118493" y="1205313"/>
            <a:ext cx="12119238" cy="5166777"/>
          </a:xfrm>
        </p:spPr>
      </p:pic>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Example6:</a:t>
            </a:r>
            <a:endParaRPr lang="en-US" sz="4800" dirty="0"/>
          </a:p>
        </p:txBody>
      </p:sp>
    </p:spTree>
    <p:extLst>
      <p:ext uri="{BB962C8B-B14F-4D97-AF65-F5344CB8AC3E}">
        <p14:creationId xmlns:p14="http://schemas.microsoft.com/office/powerpoint/2010/main" val="1990523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12832"/>
            <a:ext cx="10515600" cy="1133693"/>
          </a:xfrm>
        </p:spPr>
        <p:txBody>
          <a:bodyPr>
            <a:normAutofit/>
          </a:bodyPr>
          <a:lstStyle/>
          <a:p>
            <a:r>
              <a:rPr lang="en-US" sz="5200" dirty="0">
                <a:cs typeface="Calibri Light"/>
              </a:rPr>
              <a:t>Example 6 Tags</a:t>
            </a:r>
            <a:endParaRPr lang="en-US" sz="5200" dirty="0"/>
          </a:p>
        </p:txBody>
      </p:sp>
      <p:sp>
        <p:nvSpPr>
          <p:cNvPr id="7" name="Title 1">
            <a:extLst>
              <a:ext uri="{FF2B5EF4-FFF2-40B4-BE49-F238E27FC236}">
                <a16:creationId xmlns:a16="http://schemas.microsoft.com/office/drawing/2014/main" id="{6ECD158F-03BF-C519-5679-CF5FB55C6AE9}"/>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05C87B5E-A064-3996-2597-65D5C06AB0D3}"/>
              </a:ext>
            </a:extLst>
          </p:cNvPr>
          <p:cNvSpPr txBox="1"/>
          <p:nvPr/>
        </p:nvSpPr>
        <p:spPr>
          <a:xfrm>
            <a:off x="4452320" y="538625"/>
            <a:ext cx="6188528" cy="6247864"/>
          </a:xfrm>
          <a:prstGeom prst="rect">
            <a:avLst/>
          </a:prstGeom>
          <a:noFill/>
        </p:spPr>
        <p:txBody>
          <a:bodyPr wrap="square">
            <a:spAutoFit/>
          </a:bodyPr>
          <a:lstStyle/>
          <a:p>
            <a:r>
              <a:rPr lang="en-US" sz="800" dirty="0"/>
              <a:t> Campus-Pod:L2DC-eos12 -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Network:CoreNet-eos1-eos2-eos5-eos6-eos11-eos13 - EOS1</a:t>
            </a:r>
          </a:p>
          <a:p>
            <a:r>
              <a:rPr lang="en-US" sz="800" dirty="0"/>
              <a:t>  Network:CoreNet-eos1-eos2-eos5-eos6-eos11-eos13 - EOS11</a:t>
            </a:r>
          </a:p>
          <a:p>
            <a:r>
              <a:rPr lang="en-US" sz="800" dirty="0"/>
              <a:t>  Network:CoreNet-eos1-eos2-eos5-eos6-eos11-eos13 - EOS13</a:t>
            </a:r>
          </a:p>
          <a:p>
            <a:r>
              <a:rPr lang="en-US" sz="800" dirty="0"/>
              <a:t>  Network:CoreNet-eos1-eos2-eos5-eos6-eos11-eos13 - EOS2</a:t>
            </a:r>
          </a:p>
          <a:p>
            <a:r>
              <a:rPr lang="en-US" sz="800" dirty="0"/>
              <a:t>  Network:CoreNet-eos1-eos2-eos5-eos6-eos11-eos13 - EOS5</a:t>
            </a:r>
          </a:p>
          <a:p>
            <a:r>
              <a:rPr lang="en-US" sz="800" dirty="0"/>
              <a:t>  Network:CoreNet-eos1-eos2-eos5-eos6-eos11-eos13 - EOS6</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EOS4</a:t>
            </a:r>
          </a:p>
          <a:p>
            <a:r>
              <a:rPr lang="en-US" sz="800" dirty="0"/>
              <a:t>  Spine-Number:2 - EOS3</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3458332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3" name="Picture 3" descr="Graphical user interface, text, application, email&#10;&#10;Description automatically generated">
            <a:extLst>
              <a:ext uri="{FF2B5EF4-FFF2-40B4-BE49-F238E27FC236}">
                <a16:creationId xmlns:a16="http://schemas.microsoft.com/office/drawing/2014/main" id="{CA86C737-6A1D-69DE-679E-D772E6D01737}"/>
              </a:ext>
            </a:extLst>
          </p:cNvPr>
          <p:cNvPicPr>
            <a:picLocks noChangeAspect="1"/>
          </p:cNvPicPr>
          <p:nvPr/>
        </p:nvPicPr>
        <p:blipFill>
          <a:blip r:embed="rId2"/>
          <a:stretch>
            <a:fillRect/>
          </a:stretch>
        </p:blipFill>
        <p:spPr>
          <a:xfrm>
            <a:off x="309419" y="1485136"/>
            <a:ext cx="5329381" cy="2830165"/>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99AA4250-3F23-8A46-D0F4-845C60AF40A1}"/>
              </a:ext>
            </a:extLst>
          </p:cNvPr>
          <p:cNvPicPr>
            <a:picLocks noChangeAspect="1"/>
          </p:cNvPicPr>
          <p:nvPr/>
        </p:nvPicPr>
        <p:blipFill>
          <a:blip r:embed="rId3"/>
          <a:stretch>
            <a:fillRect/>
          </a:stretch>
        </p:blipFill>
        <p:spPr>
          <a:xfrm>
            <a:off x="5675745" y="3705447"/>
            <a:ext cx="6248400" cy="2910743"/>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DABC97A-2872-5E2E-F9DE-C0880EA75099}"/>
              </a:ext>
            </a:extLst>
          </p:cNvPr>
          <p:cNvPicPr>
            <a:picLocks noChangeAspect="1"/>
          </p:cNvPicPr>
          <p:nvPr/>
        </p:nvPicPr>
        <p:blipFill>
          <a:blip r:embed="rId4"/>
          <a:stretch>
            <a:fillRect/>
          </a:stretch>
        </p:blipFill>
        <p:spPr>
          <a:xfrm>
            <a:off x="5509491" y="629738"/>
            <a:ext cx="6400800" cy="2975397"/>
          </a:xfrm>
          <a:prstGeom prst="rect">
            <a:avLst/>
          </a:prstGeom>
        </p:spPr>
      </p:pic>
    </p:spTree>
    <p:extLst>
      <p:ext uri="{BB962C8B-B14F-4D97-AF65-F5344CB8AC3E}">
        <p14:creationId xmlns:p14="http://schemas.microsoft.com/office/powerpoint/2010/main" val="2181563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742763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17286" y="365125"/>
            <a:ext cx="10936514" cy="1332820"/>
          </a:xfrm>
        </p:spPr>
        <p:txBody>
          <a:bodyPr/>
          <a:lstStyle/>
          <a:p>
            <a:r>
              <a:rPr lang="en-US" dirty="0">
                <a:cs typeface="Calibri Light"/>
              </a:rPr>
              <a:t>Example 7 </a:t>
            </a:r>
            <a:r>
              <a:rPr lang="en-US" dirty="0">
                <a:ea typeface="+mj-lt"/>
                <a:cs typeface="+mj-lt"/>
              </a:rPr>
              <a:t>OSPF per VRF Border Leaf</a:t>
            </a:r>
            <a:endParaRPr lang="en-US" dirty="0"/>
          </a:p>
        </p:txBody>
      </p:sp>
      <p:pic>
        <p:nvPicPr>
          <p:cNvPr id="3" name="Picture 3" descr="Diagram, schematic&#10;&#10;Description automatically generated">
            <a:extLst>
              <a:ext uri="{FF2B5EF4-FFF2-40B4-BE49-F238E27FC236}">
                <a16:creationId xmlns:a16="http://schemas.microsoft.com/office/drawing/2014/main" id="{DC10E8EF-1358-7E9E-7036-8EBAD7D7AA9B}"/>
              </a:ext>
            </a:extLst>
          </p:cNvPr>
          <p:cNvPicPr>
            <a:picLocks noChangeAspect="1"/>
          </p:cNvPicPr>
          <p:nvPr/>
        </p:nvPicPr>
        <p:blipFill>
          <a:blip r:embed="rId2"/>
          <a:stretch>
            <a:fillRect/>
          </a:stretch>
        </p:blipFill>
        <p:spPr>
          <a:xfrm>
            <a:off x="710400" y="1546728"/>
            <a:ext cx="10633200" cy="5042544"/>
          </a:xfrm>
          <a:prstGeom prst="rect">
            <a:avLst/>
          </a:prstGeom>
        </p:spPr>
      </p:pic>
    </p:spTree>
    <p:extLst>
      <p:ext uri="{BB962C8B-B14F-4D97-AF65-F5344CB8AC3E}">
        <p14:creationId xmlns:p14="http://schemas.microsoft.com/office/powerpoint/2010/main" val="835183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EFCF-20E8-6601-8C90-6DC7DE7D1E0C}"/>
              </a:ext>
            </a:extLst>
          </p:cNvPr>
          <p:cNvSpPr>
            <a:spLocks noGrp="1"/>
          </p:cNvSpPr>
          <p:nvPr>
            <p:ph type="title"/>
          </p:nvPr>
        </p:nvSpPr>
        <p:spPr>
          <a:xfrm>
            <a:off x="178942" y="-45841"/>
            <a:ext cx="10515600" cy="1325563"/>
          </a:xfrm>
        </p:spPr>
        <p:txBody>
          <a:bodyPr/>
          <a:lstStyle/>
          <a:p>
            <a:r>
              <a:rPr lang="en-US" dirty="0">
                <a:cs typeface="Calibri Light"/>
              </a:rPr>
              <a:t>Files to Run the Examples</a:t>
            </a:r>
            <a:endParaRPr lang="en-US" dirty="0"/>
          </a:p>
        </p:txBody>
      </p:sp>
      <p:sp>
        <p:nvSpPr>
          <p:cNvPr id="3" name="Content Placeholder 2">
            <a:extLst>
              <a:ext uri="{FF2B5EF4-FFF2-40B4-BE49-F238E27FC236}">
                <a16:creationId xmlns:a16="http://schemas.microsoft.com/office/drawing/2014/main" id="{7DC6106D-7CC1-1CE0-FFE5-ABCE6368291F}"/>
              </a:ext>
            </a:extLst>
          </p:cNvPr>
          <p:cNvSpPr>
            <a:spLocks noGrp="1"/>
          </p:cNvSpPr>
          <p:nvPr>
            <p:ph idx="1"/>
          </p:nvPr>
        </p:nvSpPr>
        <p:spPr>
          <a:xfrm>
            <a:off x="358740" y="2219468"/>
            <a:ext cx="10515600" cy="4351338"/>
          </a:xfrm>
        </p:spPr>
        <p:txBody>
          <a:bodyPr vert="horz" lIns="91440" tIns="45720" rIns="91440" bIns="45720" rtlCol="0" anchor="t">
            <a:normAutofit/>
          </a:bodyPr>
          <a:lstStyle/>
          <a:p>
            <a:endParaRPr lang="en-US">
              <a:cs typeface="Calibri"/>
            </a:endParaRPr>
          </a:p>
          <a:p>
            <a:endParaRPr lang="en-US">
              <a:cs typeface="Calibri"/>
            </a:endParaRPr>
          </a:p>
          <a:p>
            <a:pPr marL="0" indent="0">
              <a:buNone/>
            </a:pPr>
            <a:r>
              <a:rPr lang="en-US" sz="2400">
                <a:cs typeface="Calibri"/>
              </a:rPr>
              <a:t>Enterprise Routing Studio is also found in this repository and must be loaded to the ATD until it is a built-in in the CV version in the ATD (Kent)</a:t>
            </a:r>
          </a:p>
        </p:txBody>
      </p:sp>
      <p:sp>
        <p:nvSpPr>
          <p:cNvPr id="4" name="TextBox 3">
            <a:extLst>
              <a:ext uri="{FF2B5EF4-FFF2-40B4-BE49-F238E27FC236}">
                <a16:creationId xmlns:a16="http://schemas.microsoft.com/office/drawing/2014/main" id="{D543024C-2070-1DFF-E019-CD0F7578A5F5}"/>
              </a:ext>
            </a:extLst>
          </p:cNvPr>
          <p:cNvSpPr txBox="1"/>
          <p:nvPr/>
        </p:nvSpPr>
        <p:spPr>
          <a:xfrm>
            <a:off x="434940" y="1663557"/>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Files found here:  </a:t>
            </a:r>
          </a:p>
          <a:p>
            <a:r>
              <a:rPr lang="en-US" dirty="0">
                <a:hlinkClick r:id="rId2"/>
              </a:rPr>
              <a:t>https://github.com/arista-netdevops-community/CloudVisionPortal-Examples/tree/master/CloudVision_Studios/Enterprise%20Routing%20Studio%20Examples</a:t>
            </a:r>
            <a:endParaRPr lang="en-US" dirty="0">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
        <p:nvSpPr>
          <p:cNvPr id="6" name="Content Placeholder 2">
            <a:extLst>
              <a:ext uri="{FF2B5EF4-FFF2-40B4-BE49-F238E27FC236}">
                <a16:creationId xmlns:a16="http://schemas.microsoft.com/office/drawing/2014/main" id="{85594AB5-DC2A-BBB7-44A7-D024861AF585}"/>
              </a:ext>
            </a:extLst>
          </p:cNvPr>
          <p:cNvSpPr txBox="1">
            <a:spLocks/>
          </p:cNvSpPr>
          <p:nvPr/>
        </p:nvSpPr>
        <p:spPr>
          <a:xfrm>
            <a:off x="382713" y="47971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pPr marL="0" indent="0">
              <a:buFont typeface="Arial" panose="020B0604020202020204" pitchFamily="34" charset="0"/>
              <a:buNone/>
            </a:pPr>
            <a:r>
              <a:rPr lang="en-US" dirty="0">
                <a:cs typeface="Calibri"/>
              </a:rPr>
              <a:t>All the input data and tags have been put in files to upload into CV</a:t>
            </a:r>
          </a:p>
        </p:txBody>
      </p:sp>
    </p:spTree>
    <p:extLst>
      <p:ext uri="{BB962C8B-B14F-4D97-AF65-F5344CB8AC3E}">
        <p14:creationId xmlns:p14="http://schemas.microsoft.com/office/powerpoint/2010/main" val="2737428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Example7: </a:t>
            </a:r>
            <a:r>
              <a:rPr lang="en-US" dirty="0">
                <a:ea typeface="+mj-lt"/>
                <a:cs typeface="+mj-lt"/>
              </a:rPr>
              <a:t>OSPF per Border Leaf VRF</a:t>
            </a:r>
            <a:br>
              <a:rPr lang="en-US" dirty="0">
                <a:cs typeface="Calibri Light"/>
              </a:rPr>
            </a:br>
            <a:r>
              <a:rPr lang="en-US" sz="2000" dirty="0">
                <a:cs typeface="Calibri Light"/>
              </a:rPr>
              <a:t>L3 DC has EVPN overlay and runs OSPF on Border Leafs in VRF</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4 Edge Routers and 2 Core Routers routes a L3DC using L3LS Studio to an L2 DC using the Campus Studio.</a:t>
            </a:r>
          </a:p>
          <a:p>
            <a:r>
              <a:rPr lang="en-US" dirty="0">
                <a:ea typeface="Calibri"/>
                <a:cs typeface="Calibri"/>
              </a:rPr>
              <a:t>On the border </a:t>
            </a:r>
            <a:r>
              <a:rPr lang="en-US" dirty="0" err="1">
                <a:ea typeface="Calibri"/>
                <a:cs typeface="Calibri"/>
              </a:rPr>
              <a:t>leafs</a:t>
            </a:r>
            <a:r>
              <a:rPr lang="en-US" dirty="0">
                <a:ea typeface="Calibri"/>
                <a:cs typeface="Calibri"/>
              </a:rPr>
              <a:t> on the L3 DC BGP to OSPF redistribution is configured using the Enterprise Routing Studio</a:t>
            </a:r>
          </a:p>
          <a:p>
            <a:r>
              <a:rPr lang="en-US" dirty="0">
                <a:cs typeface="Calibri"/>
              </a:rPr>
              <a:t>Border Leafs are set to the same ASN in the L3LS Studio to prevent routing loops</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00875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73494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Example7:</a:t>
            </a:r>
            <a:endParaRPr lang="en-US" sz="4800" dirty="0"/>
          </a:p>
        </p:txBody>
      </p:sp>
      <p:pic>
        <p:nvPicPr>
          <p:cNvPr id="6" name="Picture 6" descr="Diagram&#10;&#10;Description automatically generated">
            <a:extLst>
              <a:ext uri="{FF2B5EF4-FFF2-40B4-BE49-F238E27FC236}">
                <a16:creationId xmlns:a16="http://schemas.microsoft.com/office/drawing/2014/main" id="{AC0F5C4A-8787-35B2-7B2C-BCE64F50443F}"/>
              </a:ext>
            </a:extLst>
          </p:cNvPr>
          <p:cNvPicPr>
            <a:picLocks noGrp="1" noChangeAspect="1"/>
          </p:cNvPicPr>
          <p:nvPr>
            <p:ph idx="1"/>
          </p:nvPr>
        </p:nvPicPr>
        <p:blipFill>
          <a:blip r:embed="rId2"/>
          <a:stretch>
            <a:fillRect/>
          </a:stretch>
        </p:blipFill>
        <p:spPr>
          <a:xfrm>
            <a:off x="389917" y="1333625"/>
            <a:ext cx="11634165" cy="4927338"/>
          </a:xfrm>
        </p:spPr>
      </p:pic>
    </p:spTree>
    <p:extLst>
      <p:ext uri="{BB962C8B-B14F-4D97-AF65-F5344CB8AC3E}">
        <p14:creationId xmlns:p14="http://schemas.microsoft.com/office/powerpoint/2010/main" val="24797259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36133" y="329497"/>
            <a:ext cx="10515600" cy="1133693"/>
          </a:xfrm>
        </p:spPr>
        <p:txBody>
          <a:bodyPr>
            <a:normAutofit/>
          </a:bodyPr>
          <a:lstStyle/>
          <a:p>
            <a:r>
              <a:rPr lang="en-US" sz="5200" dirty="0">
                <a:cs typeface="Calibri Light"/>
              </a:rPr>
              <a:t>Example 7 Tags</a:t>
            </a:r>
            <a:endParaRPr lang="en-US" sz="5200" dirty="0"/>
          </a:p>
        </p:txBody>
      </p:sp>
      <p:sp>
        <p:nvSpPr>
          <p:cNvPr id="7" name="Title 1">
            <a:extLst>
              <a:ext uri="{FF2B5EF4-FFF2-40B4-BE49-F238E27FC236}">
                <a16:creationId xmlns:a16="http://schemas.microsoft.com/office/drawing/2014/main" id="{293D2DF2-6179-4652-2E16-B0468098244A}"/>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E30930DB-4EE7-8964-1D0F-D1883500E487}"/>
              </a:ext>
            </a:extLst>
          </p:cNvPr>
          <p:cNvSpPr txBox="1"/>
          <p:nvPr/>
        </p:nvSpPr>
        <p:spPr>
          <a:xfrm>
            <a:off x="4604783" y="538625"/>
            <a:ext cx="6183084" cy="6247864"/>
          </a:xfrm>
          <a:prstGeom prst="rect">
            <a:avLst/>
          </a:prstGeom>
          <a:noFill/>
        </p:spPr>
        <p:txBody>
          <a:bodyPr wrap="square">
            <a:spAutoFit/>
          </a:bodyPr>
          <a:lstStyle/>
          <a:p>
            <a:r>
              <a:rPr lang="en-US" sz="800" dirty="0"/>
              <a:t> Campus-Pod:L2DC-eos12 -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Network:CoreNet-eos1-eos2-eos5-eos6-eos11-eos13 - EOS1</a:t>
            </a:r>
          </a:p>
          <a:p>
            <a:r>
              <a:rPr lang="en-US" sz="800" dirty="0"/>
              <a:t>  Network:CoreNet-eos1-eos2-eos5-eos6-eos11-eos13 - EOS11</a:t>
            </a:r>
          </a:p>
          <a:p>
            <a:r>
              <a:rPr lang="en-US" sz="800" dirty="0"/>
              <a:t>  Network:CoreNet-eos1-eos2-eos5-eos6-eos11-eos13 - EOS13</a:t>
            </a:r>
          </a:p>
          <a:p>
            <a:r>
              <a:rPr lang="en-US" sz="800" dirty="0"/>
              <a:t>  Network:CoreNet-eos1-eos2-eos5-eos6-eos11-eos13 - EOS2</a:t>
            </a:r>
          </a:p>
          <a:p>
            <a:r>
              <a:rPr lang="en-US" sz="800" dirty="0"/>
              <a:t>  Network:CoreNet-eos1-eos2-eos5-eos6-eos11-eos13 - EOS5</a:t>
            </a:r>
          </a:p>
          <a:p>
            <a:r>
              <a:rPr lang="en-US" sz="800" dirty="0"/>
              <a:t>  Network:CoreNet-eos1-eos2-eos5-eos6-eos11-eos13 - EOS6</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EOS4</a:t>
            </a:r>
          </a:p>
          <a:p>
            <a:r>
              <a:rPr lang="en-US" sz="800" dirty="0"/>
              <a:t>  Spine-Number:2 - EOS3</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83855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4EF831CE-CD16-75A4-22CE-5BD4838D7933}"/>
              </a:ext>
            </a:extLst>
          </p:cNvPr>
          <p:cNvPicPr>
            <a:picLocks noChangeAspect="1"/>
          </p:cNvPicPr>
          <p:nvPr/>
        </p:nvPicPr>
        <p:blipFill>
          <a:blip r:embed="rId2"/>
          <a:stretch>
            <a:fillRect/>
          </a:stretch>
        </p:blipFill>
        <p:spPr>
          <a:xfrm>
            <a:off x="486229" y="1536877"/>
            <a:ext cx="6386285" cy="2521502"/>
          </a:xfrm>
          <a:prstGeom prst="rect">
            <a:avLst/>
          </a:prstGeom>
        </p:spPr>
      </p:pic>
      <p:pic>
        <p:nvPicPr>
          <p:cNvPr id="7" name="Picture 7" descr="Graphical user interface, text, application&#10;&#10;Description automatically generated">
            <a:extLst>
              <a:ext uri="{FF2B5EF4-FFF2-40B4-BE49-F238E27FC236}">
                <a16:creationId xmlns:a16="http://schemas.microsoft.com/office/drawing/2014/main" id="{84013E64-31C3-F5E9-6EAE-1D748040E179}"/>
              </a:ext>
            </a:extLst>
          </p:cNvPr>
          <p:cNvPicPr>
            <a:picLocks noChangeAspect="1"/>
          </p:cNvPicPr>
          <p:nvPr/>
        </p:nvPicPr>
        <p:blipFill>
          <a:blip r:embed="rId3"/>
          <a:stretch>
            <a:fillRect/>
          </a:stretch>
        </p:blipFill>
        <p:spPr>
          <a:xfrm>
            <a:off x="239486" y="4261878"/>
            <a:ext cx="5921828" cy="2267616"/>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668B2F86-9C20-2E2D-0971-7CE7351B1B7D}"/>
              </a:ext>
            </a:extLst>
          </p:cNvPr>
          <p:cNvPicPr>
            <a:picLocks noChangeAspect="1"/>
          </p:cNvPicPr>
          <p:nvPr/>
        </p:nvPicPr>
        <p:blipFill>
          <a:blip r:embed="rId4"/>
          <a:stretch>
            <a:fillRect/>
          </a:stretch>
        </p:blipFill>
        <p:spPr>
          <a:xfrm>
            <a:off x="5943600" y="953296"/>
            <a:ext cx="7032171" cy="2730723"/>
          </a:xfrm>
          <a:prstGeom prst="rect">
            <a:avLst/>
          </a:prstGeom>
        </p:spPr>
      </p:pic>
      <p:pic>
        <p:nvPicPr>
          <p:cNvPr id="9" name="Picture 9" descr="Graphical user interface, text, application&#10;&#10;Description automatically generated">
            <a:extLst>
              <a:ext uri="{FF2B5EF4-FFF2-40B4-BE49-F238E27FC236}">
                <a16:creationId xmlns:a16="http://schemas.microsoft.com/office/drawing/2014/main" id="{2892E71A-332F-FC24-62BD-6E4BB00D250C}"/>
              </a:ext>
            </a:extLst>
          </p:cNvPr>
          <p:cNvPicPr>
            <a:picLocks noChangeAspect="1"/>
          </p:cNvPicPr>
          <p:nvPr/>
        </p:nvPicPr>
        <p:blipFill>
          <a:blip r:embed="rId5"/>
          <a:stretch>
            <a:fillRect/>
          </a:stretch>
        </p:blipFill>
        <p:spPr>
          <a:xfrm>
            <a:off x="5740400" y="4052096"/>
            <a:ext cx="7112000" cy="2745238"/>
          </a:xfrm>
          <a:prstGeom prst="rect">
            <a:avLst/>
          </a:prstGeom>
        </p:spPr>
      </p:pic>
    </p:spTree>
    <p:extLst>
      <p:ext uri="{BB962C8B-B14F-4D97-AF65-F5344CB8AC3E}">
        <p14:creationId xmlns:p14="http://schemas.microsoft.com/office/powerpoint/2010/main" val="417954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7" name="Content Placeholder 2">
            <a:extLst>
              <a:ext uri="{FF2B5EF4-FFF2-40B4-BE49-F238E27FC236}">
                <a16:creationId xmlns:a16="http://schemas.microsoft.com/office/drawing/2014/main" id="{8F7710B5-3FDC-EC16-DEEB-5036ACD748EA}"/>
              </a:ext>
            </a:extLst>
          </p:cNvPr>
          <p:cNvSpPr txBox="1">
            <a:spLocks/>
          </p:cNvSpPr>
          <p:nvPr/>
        </p:nvSpPr>
        <p:spPr>
          <a:xfrm>
            <a:off x="990600" y="19780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4074878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a:xfrm>
            <a:off x="402771" y="169182"/>
            <a:ext cx="11226800" cy="1332820"/>
          </a:xfrm>
        </p:spPr>
        <p:txBody>
          <a:bodyPr/>
          <a:lstStyle/>
          <a:p>
            <a:r>
              <a:rPr lang="en-US" dirty="0">
                <a:cs typeface="Calibri Light"/>
              </a:rPr>
              <a:t>Example 8 BGP Routed Enterprise Network</a:t>
            </a:r>
            <a:endParaRPr lang="en-US" dirty="0"/>
          </a:p>
        </p:txBody>
      </p:sp>
      <p:pic>
        <p:nvPicPr>
          <p:cNvPr id="3" name="Picture 4" descr="Diagram, schematic&#10;&#10;Description automatically generated">
            <a:extLst>
              <a:ext uri="{FF2B5EF4-FFF2-40B4-BE49-F238E27FC236}">
                <a16:creationId xmlns:a16="http://schemas.microsoft.com/office/drawing/2014/main" id="{B5B58562-AB07-D728-54BA-54BFA3AC14F2}"/>
              </a:ext>
            </a:extLst>
          </p:cNvPr>
          <p:cNvPicPr>
            <a:picLocks noChangeAspect="1"/>
          </p:cNvPicPr>
          <p:nvPr/>
        </p:nvPicPr>
        <p:blipFill>
          <a:blip r:embed="rId2"/>
          <a:stretch>
            <a:fillRect/>
          </a:stretch>
        </p:blipFill>
        <p:spPr>
          <a:xfrm>
            <a:off x="805543" y="1506420"/>
            <a:ext cx="10218057" cy="4897445"/>
          </a:xfrm>
          <a:prstGeom prst="rect">
            <a:avLst/>
          </a:prstGeom>
        </p:spPr>
      </p:pic>
    </p:spTree>
    <p:extLst>
      <p:ext uri="{BB962C8B-B14F-4D97-AF65-F5344CB8AC3E}">
        <p14:creationId xmlns:p14="http://schemas.microsoft.com/office/powerpoint/2010/main" val="42499691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a:xfrm>
            <a:off x="838200" y="365125"/>
            <a:ext cx="10232571" cy="1332820"/>
          </a:xfrm>
        </p:spPr>
        <p:txBody>
          <a:bodyPr>
            <a:normAutofit/>
          </a:bodyPr>
          <a:lstStyle/>
          <a:p>
            <a:r>
              <a:rPr lang="en-US" dirty="0">
                <a:cs typeface="Calibri Light"/>
              </a:rPr>
              <a:t>Example8: BGP Routed Enterprise Network</a:t>
            </a:r>
            <a:br>
              <a:rPr lang="en-US" dirty="0">
                <a:cs typeface="Calibri Light"/>
              </a:rPr>
            </a:br>
            <a:r>
              <a:rPr lang="en-US" dirty="0">
                <a:cs typeface="Calibri Light"/>
              </a:rPr>
              <a:t> </a:t>
            </a:r>
            <a:r>
              <a:rPr lang="en-US" sz="2000" dirty="0">
                <a:cs typeface="Calibri Light"/>
              </a:rPr>
              <a:t>No OSPF is used in this example</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753537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Example8: </a:t>
            </a:r>
            <a:endParaRPr lang="en-US" sz="4800" dirty="0"/>
          </a:p>
        </p:txBody>
      </p:sp>
      <p:pic>
        <p:nvPicPr>
          <p:cNvPr id="6" name="Picture 6" descr="Diagram, schematic&#10;&#10;Description automatically generated">
            <a:extLst>
              <a:ext uri="{FF2B5EF4-FFF2-40B4-BE49-F238E27FC236}">
                <a16:creationId xmlns:a16="http://schemas.microsoft.com/office/drawing/2014/main" id="{B8490319-589C-9D0D-5D5F-FC0C09920349}"/>
              </a:ext>
            </a:extLst>
          </p:cNvPr>
          <p:cNvPicPr>
            <a:picLocks noGrp="1" noChangeAspect="1"/>
          </p:cNvPicPr>
          <p:nvPr>
            <p:ph idx="1"/>
          </p:nvPr>
        </p:nvPicPr>
        <p:blipFill>
          <a:blip r:embed="rId2"/>
          <a:stretch>
            <a:fillRect/>
          </a:stretch>
        </p:blipFill>
        <p:spPr>
          <a:xfrm>
            <a:off x="235858" y="1199773"/>
            <a:ext cx="11792857" cy="4645099"/>
          </a:xfrm>
        </p:spPr>
      </p:pic>
    </p:spTree>
    <p:extLst>
      <p:ext uri="{BB962C8B-B14F-4D97-AF65-F5344CB8AC3E}">
        <p14:creationId xmlns:p14="http://schemas.microsoft.com/office/powerpoint/2010/main" val="562217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125248" y="318611"/>
            <a:ext cx="10515600" cy="1133693"/>
          </a:xfrm>
        </p:spPr>
        <p:txBody>
          <a:bodyPr>
            <a:normAutofit/>
          </a:bodyPr>
          <a:lstStyle/>
          <a:p>
            <a:r>
              <a:rPr lang="en-US" sz="5200" dirty="0">
                <a:cs typeface="Calibri Light"/>
              </a:rPr>
              <a:t>Example 8 Tags</a:t>
            </a:r>
            <a:endParaRPr lang="en-US" sz="5200" dirty="0"/>
          </a:p>
        </p:txBody>
      </p:sp>
      <p:sp>
        <p:nvSpPr>
          <p:cNvPr id="7" name="Title 1">
            <a:extLst>
              <a:ext uri="{FF2B5EF4-FFF2-40B4-BE49-F238E27FC236}">
                <a16:creationId xmlns:a16="http://schemas.microsoft.com/office/drawing/2014/main" id="{3ECA1BFC-E747-BC2C-6262-7A28D9FC4932}"/>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A84CD315-F048-EE83-A278-E008675F3A97}"/>
              </a:ext>
            </a:extLst>
          </p:cNvPr>
          <p:cNvSpPr txBox="1"/>
          <p:nvPr/>
        </p:nvSpPr>
        <p:spPr>
          <a:xfrm>
            <a:off x="4923064" y="538625"/>
            <a:ext cx="6188528" cy="6247864"/>
          </a:xfrm>
          <a:prstGeom prst="rect">
            <a:avLst/>
          </a:prstGeom>
          <a:noFill/>
        </p:spPr>
        <p:txBody>
          <a:bodyPr wrap="square">
            <a:spAutoFit/>
          </a:bodyPr>
          <a:lstStyle/>
          <a:p>
            <a:r>
              <a:rPr lang="en-US" sz="800" dirty="0"/>
              <a:t> Campus-Pod:12 -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Network:CoreNet-eos1-eos6 - EOS1</a:t>
            </a:r>
          </a:p>
          <a:p>
            <a:r>
              <a:rPr lang="en-US" sz="800" dirty="0"/>
              <a:t>  Network:CoreNet-eos1-eos6 - EOS6</a:t>
            </a:r>
          </a:p>
          <a:p>
            <a:r>
              <a:rPr lang="en-US" sz="800" dirty="0"/>
              <a:t>  Network:L2DC-eos11-eos13 - EOS11</a:t>
            </a:r>
          </a:p>
          <a:p>
            <a:r>
              <a:rPr lang="en-US" sz="800" dirty="0"/>
              <a:t>  Network:L2DC-eos11-eos13 - EOS13</a:t>
            </a:r>
          </a:p>
          <a:p>
            <a:r>
              <a:rPr lang="en-US" sz="800" dirty="0"/>
              <a:t>  Network:L3DC-Border-Leafs-eos2-eos5 - EOS2</a:t>
            </a:r>
          </a:p>
          <a:p>
            <a:r>
              <a:rPr lang="en-US" sz="800" dirty="0"/>
              <a:t>  Network:L3DC-Border-Leafs-eos2-eos5 - EOS5</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EOS3</a:t>
            </a:r>
          </a:p>
          <a:p>
            <a:r>
              <a:rPr lang="en-US" sz="800" dirty="0"/>
              <a:t>  Spine-Number:2 - EOS4</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2515941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217715" y="1608453"/>
            <a:ext cx="5878285" cy="3474182"/>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3"/>
          <a:stretch>
            <a:fillRect/>
          </a:stretch>
        </p:blipFill>
        <p:spPr>
          <a:xfrm>
            <a:off x="5319486" y="3490188"/>
            <a:ext cx="6625771" cy="3172366"/>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4"/>
          <a:stretch>
            <a:fillRect/>
          </a:stretch>
        </p:blipFill>
        <p:spPr>
          <a:xfrm>
            <a:off x="5450114" y="615018"/>
            <a:ext cx="5762171" cy="2746878"/>
          </a:xfrm>
          <a:prstGeom prst="rect">
            <a:avLst/>
          </a:prstGeom>
        </p:spPr>
      </p:pic>
    </p:spTree>
    <p:extLst>
      <p:ext uri="{BB962C8B-B14F-4D97-AF65-F5344CB8AC3E}">
        <p14:creationId xmlns:p14="http://schemas.microsoft.com/office/powerpoint/2010/main" val="353443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08CFDCF-166B-3A76-2B70-017D83014F0E}"/>
              </a:ext>
            </a:extLst>
          </p:cNvPr>
          <p:cNvPicPr>
            <a:picLocks noGrp="1" noChangeAspect="1"/>
          </p:cNvPicPr>
          <p:nvPr>
            <p:ph idx="1"/>
          </p:nvPr>
        </p:nvPicPr>
        <p:blipFill>
          <a:blip r:embed="rId2"/>
          <a:stretch>
            <a:fillRect/>
          </a:stretch>
        </p:blipFill>
        <p:spPr>
          <a:xfrm>
            <a:off x="121062" y="1851490"/>
            <a:ext cx="11804072" cy="4574059"/>
          </a:xfrm>
        </p:spPr>
      </p:pic>
      <p:sp>
        <p:nvSpPr>
          <p:cNvPr id="2" name="Title 1">
            <a:extLst>
              <a:ext uri="{FF2B5EF4-FFF2-40B4-BE49-F238E27FC236}">
                <a16:creationId xmlns:a16="http://schemas.microsoft.com/office/drawing/2014/main" id="{FD450AE1-9DC0-5C2D-4C57-AFB8D9B2CF69}"/>
              </a:ext>
            </a:extLst>
          </p:cNvPr>
          <p:cNvSpPr>
            <a:spLocks noGrp="1"/>
          </p:cNvSpPr>
          <p:nvPr>
            <p:ph type="title"/>
          </p:nvPr>
        </p:nvSpPr>
        <p:spPr>
          <a:xfrm>
            <a:off x="178942" y="-45841"/>
            <a:ext cx="11502571" cy="1325563"/>
          </a:xfrm>
        </p:spPr>
        <p:txBody>
          <a:bodyPr/>
          <a:lstStyle/>
          <a:p>
            <a:r>
              <a:rPr lang="en-US" dirty="0">
                <a:cs typeface="Calibri Light"/>
              </a:rPr>
              <a:t>Directories with the Inputs Files for each example</a:t>
            </a:r>
            <a:br>
              <a:rPr lang="en-US" dirty="0">
                <a:cs typeface="Calibri Light"/>
              </a:rPr>
            </a:br>
            <a:r>
              <a:rPr lang="en-US" sz="2800" dirty="0">
                <a:cs typeface="Calibri Light"/>
              </a:rPr>
              <a:t>Down load these to your laptop</a:t>
            </a:r>
            <a:endParaRPr lang="en-US" sz="2800" dirty="0"/>
          </a:p>
        </p:txBody>
      </p:sp>
    </p:spTree>
    <p:extLst>
      <p:ext uri="{BB962C8B-B14F-4D97-AF65-F5344CB8AC3E}">
        <p14:creationId xmlns:p14="http://schemas.microsoft.com/office/powerpoint/2010/main" val="172160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r>
              <a:rPr lang="en-US" dirty="0">
                <a:ea typeface="+mn-lt"/>
                <a:cs typeface="+mn-lt"/>
              </a:rPr>
              <a:t>From DC Leaf eos9 14.14.14.2 ping Campus switch eos12</a:t>
            </a: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539491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9: VRF Lite</a:t>
            </a:r>
            <a:endParaRPr lang="en-US" dirty="0"/>
          </a:p>
        </p:txBody>
      </p:sp>
      <p:pic>
        <p:nvPicPr>
          <p:cNvPr id="6" name="Picture 6" descr="Diagram&#10;&#10;Description automatically generated">
            <a:extLst>
              <a:ext uri="{FF2B5EF4-FFF2-40B4-BE49-F238E27FC236}">
                <a16:creationId xmlns:a16="http://schemas.microsoft.com/office/drawing/2014/main" id="{C02EBEBF-2D4E-CE33-D022-38FD402160C1}"/>
              </a:ext>
            </a:extLst>
          </p:cNvPr>
          <p:cNvPicPr>
            <a:picLocks noChangeAspect="1"/>
          </p:cNvPicPr>
          <p:nvPr/>
        </p:nvPicPr>
        <p:blipFill>
          <a:blip r:embed="rId2"/>
          <a:stretch>
            <a:fillRect/>
          </a:stretch>
        </p:blipFill>
        <p:spPr>
          <a:xfrm>
            <a:off x="1342572" y="1433849"/>
            <a:ext cx="10726056" cy="5136930"/>
          </a:xfrm>
          <a:prstGeom prst="rect">
            <a:avLst/>
          </a:prstGeom>
        </p:spPr>
      </p:pic>
    </p:spTree>
    <p:extLst>
      <p:ext uri="{BB962C8B-B14F-4D97-AF65-F5344CB8AC3E}">
        <p14:creationId xmlns:p14="http://schemas.microsoft.com/office/powerpoint/2010/main" val="2697951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Example9: VRF Lite</a:t>
            </a:r>
            <a:br>
              <a:rPr lang="en-US" dirty="0">
                <a:cs typeface="Calibri Light"/>
              </a:rPr>
            </a:br>
            <a:r>
              <a:rPr lang="en-US" sz="2000" dirty="0">
                <a:cs typeface="Calibri Light"/>
              </a:rPr>
              <a:t>VRFs are used on the Enterprise Core and the DCs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In this example the Enterprise Routing Studio, consisting of 2 Edge Routers in a Camus, 2 Core Routers and 2 Edge Routers in L3DC</a:t>
            </a:r>
          </a:p>
          <a:p>
            <a:endParaRPr lang="en-US" dirty="0">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2674464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Example9:</a:t>
            </a:r>
            <a:endParaRPr lang="en-US" sz="4800" dirty="0"/>
          </a:p>
        </p:txBody>
      </p:sp>
      <p:pic>
        <p:nvPicPr>
          <p:cNvPr id="5" name="Picture 6" descr="Diagram, schematic&#10;&#10;Description automatically generated">
            <a:extLst>
              <a:ext uri="{FF2B5EF4-FFF2-40B4-BE49-F238E27FC236}">
                <a16:creationId xmlns:a16="http://schemas.microsoft.com/office/drawing/2014/main" id="{C86E68AD-0052-4F39-E0A6-C13CD44D2C94}"/>
              </a:ext>
            </a:extLst>
          </p:cNvPr>
          <p:cNvPicPr>
            <a:picLocks noGrp="1" noChangeAspect="1"/>
          </p:cNvPicPr>
          <p:nvPr>
            <p:ph idx="1"/>
          </p:nvPr>
        </p:nvPicPr>
        <p:blipFill>
          <a:blip r:embed="rId2"/>
          <a:stretch>
            <a:fillRect/>
          </a:stretch>
        </p:blipFill>
        <p:spPr>
          <a:xfrm>
            <a:off x="279401" y="1243316"/>
            <a:ext cx="11727542" cy="4630585"/>
          </a:xfrm>
        </p:spPr>
      </p:pic>
    </p:spTree>
    <p:extLst>
      <p:ext uri="{BB962C8B-B14F-4D97-AF65-F5344CB8AC3E}">
        <p14:creationId xmlns:p14="http://schemas.microsoft.com/office/powerpoint/2010/main" val="807855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 9 Tags</a:t>
            </a:r>
            <a:endParaRPr lang="en-US" sz="5200" dirty="0"/>
          </a:p>
        </p:txBody>
      </p:sp>
      <p:sp>
        <p:nvSpPr>
          <p:cNvPr id="7" name="Title 1">
            <a:extLst>
              <a:ext uri="{FF2B5EF4-FFF2-40B4-BE49-F238E27FC236}">
                <a16:creationId xmlns:a16="http://schemas.microsoft.com/office/drawing/2014/main" id="{FA14345D-74A3-33A8-CF23-F2D10EC49745}"/>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9" name="TextBox 8">
            <a:extLst>
              <a:ext uri="{FF2B5EF4-FFF2-40B4-BE49-F238E27FC236}">
                <a16:creationId xmlns:a16="http://schemas.microsoft.com/office/drawing/2014/main" id="{55BB486E-354B-C8AC-0718-5882C4B34503}"/>
              </a:ext>
            </a:extLst>
          </p:cNvPr>
          <p:cNvSpPr txBox="1"/>
          <p:nvPr/>
        </p:nvSpPr>
        <p:spPr>
          <a:xfrm>
            <a:off x="4425045" y="457025"/>
            <a:ext cx="6221184" cy="6247864"/>
          </a:xfrm>
          <a:prstGeom prst="rect">
            <a:avLst/>
          </a:prstGeom>
          <a:noFill/>
        </p:spPr>
        <p:txBody>
          <a:bodyPr wrap="square">
            <a:spAutoFit/>
          </a:bodyPr>
          <a:lstStyle/>
          <a:p>
            <a:r>
              <a:rPr lang="en-US" sz="800" dirty="0"/>
              <a:t> Campus-Pod:L2DC-eos12 - EOS12</a:t>
            </a:r>
          </a:p>
          <a:p>
            <a:r>
              <a:rPr lang="en-US" sz="800" dirty="0"/>
              <a:t>  Campus:L2DC-eos11-eos12-eos13 - EOS11</a:t>
            </a:r>
          </a:p>
          <a:p>
            <a:r>
              <a:rPr lang="en-US" sz="800" dirty="0"/>
              <a:t>  Campus:L2DC-eos11-eos12-eos13 - EOS12</a:t>
            </a:r>
          </a:p>
          <a:p>
            <a:r>
              <a:rPr lang="en-US" sz="800" dirty="0"/>
              <a:t>  Campus:L2DC-eos11-eos12-eos13 - EOS13</a:t>
            </a:r>
          </a:p>
          <a:p>
            <a:r>
              <a:rPr lang="en-US" sz="800" dirty="0"/>
              <a:t>  Campus:L3DC-End-device-eos9 - EOS9</a:t>
            </a:r>
          </a:p>
          <a:p>
            <a:r>
              <a:rPr lang="en-US" sz="800" dirty="0"/>
              <a:t>  DC-Pod:1 - EOS2</a:t>
            </a:r>
          </a:p>
          <a:p>
            <a:r>
              <a:rPr lang="en-US" sz="800" dirty="0"/>
              <a:t>  DC-Pod:1 - EOS3</a:t>
            </a:r>
          </a:p>
          <a:p>
            <a:r>
              <a:rPr lang="en-US" sz="800" dirty="0"/>
              <a:t>  DC-Pod:1 - EOS4</a:t>
            </a:r>
          </a:p>
          <a:p>
            <a:r>
              <a:rPr lang="en-US" sz="800" dirty="0"/>
              <a:t>  DC-Pod:1 - EOS5</a:t>
            </a:r>
          </a:p>
          <a:p>
            <a:r>
              <a:rPr lang="en-US" sz="800" dirty="0"/>
              <a:t>  DC-Pod:1 - EOS9</a:t>
            </a:r>
          </a:p>
          <a:p>
            <a:r>
              <a:rPr lang="en-US" sz="800" dirty="0"/>
              <a:t>  DC:L3DC-eos2-eos3-eos4-eos5-eos9 - EOS2</a:t>
            </a:r>
          </a:p>
          <a:p>
            <a:r>
              <a:rPr lang="en-US" sz="800" dirty="0"/>
              <a:t>  DC:L3DC-eos2-eos3-eos4-eos5-eos9 - EOS3</a:t>
            </a:r>
          </a:p>
          <a:p>
            <a:r>
              <a:rPr lang="en-US" sz="800" dirty="0"/>
              <a:t>  DC:L3DC-eos2-eos3-eos4-eos5-eos9 - EOS4</a:t>
            </a:r>
          </a:p>
          <a:p>
            <a:r>
              <a:rPr lang="en-US" sz="800" dirty="0"/>
              <a:t>  DC:L3DC-eos2-eos3-eos4-eos5-eos9 - EOS5</a:t>
            </a:r>
          </a:p>
          <a:p>
            <a:r>
              <a:rPr lang="en-US" sz="800" dirty="0"/>
              <a:t>  DC:L3DC-eos2-eos3-eos4-eos5-eos9 - EOS9</a:t>
            </a:r>
          </a:p>
          <a:p>
            <a:r>
              <a:rPr lang="en-US" sz="800" dirty="0"/>
              <a:t>  Edge-Router-Domain:11-13 - EOS11</a:t>
            </a:r>
          </a:p>
          <a:p>
            <a:r>
              <a:rPr lang="en-US" sz="800" dirty="0"/>
              <a:t>  Edge-Router-Domain:11-13 - EOS13</a:t>
            </a:r>
          </a:p>
          <a:p>
            <a:r>
              <a:rPr lang="en-US" sz="800" dirty="0"/>
              <a:t>  Edge-Router-Domain:2 - EOS2</a:t>
            </a:r>
          </a:p>
          <a:p>
            <a:r>
              <a:rPr lang="en-US" sz="800" dirty="0"/>
              <a:t>  Edge-Router-Domain:5 - EOS5</a:t>
            </a:r>
          </a:p>
          <a:p>
            <a:r>
              <a:rPr lang="en-US" sz="800" dirty="0"/>
              <a:t>  Edge-Router-Domain:9 - EOS9</a:t>
            </a:r>
          </a:p>
          <a:p>
            <a:r>
              <a:rPr lang="en-US" sz="800" dirty="0"/>
              <a:t>  Leaf-Domain:2 - EOS2</a:t>
            </a:r>
          </a:p>
          <a:p>
            <a:r>
              <a:rPr lang="en-US" sz="800" dirty="0"/>
              <a:t>  Leaf-Domain:5 - EOS5</a:t>
            </a:r>
          </a:p>
          <a:p>
            <a:r>
              <a:rPr lang="en-US" sz="800" dirty="0"/>
              <a:t>  Leaf-Domain:9 - EOS9</a:t>
            </a:r>
          </a:p>
          <a:p>
            <a:r>
              <a:rPr lang="en-US" sz="800" dirty="0"/>
              <a:t>  Leaf-Number:1 - EOS2</a:t>
            </a:r>
          </a:p>
          <a:p>
            <a:r>
              <a:rPr lang="en-US" sz="800" dirty="0"/>
              <a:t>  Leaf-Number:2 - EOS5</a:t>
            </a:r>
          </a:p>
          <a:p>
            <a:r>
              <a:rPr lang="en-US" sz="800" dirty="0"/>
              <a:t>  Leaf-Number:3 - EOS9</a:t>
            </a:r>
          </a:p>
          <a:p>
            <a:r>
              <a:rPr lang="en-US" sz="800" dirty="0"/>
              <a:t>  Network:CoreNet-eos1-eos6 - EOS1</a:t>
            </a:r>
          </a:p>
          <a:p>
            <a:r>
              <a:rPr lang="en-US" sz="800" dirty="0"/>
              <a:t>  Network:CoreNet-eos1-eos6 - EOS6</a:t>
            </a:r>
          </a:p>
          <a:p>
            <a:r>
              <a:rPr lang="en-US" sz="800" dirty="0"/>
              <a:t>  Network:L2DC-eos11-eos13 - EOS11</a:t>
            </a:r>
          </a:p>
          <a:p>
            <a:r>
              <a:rPr lang="en-US" sz="800" dirty="0"/>
              <a:t>  Network:L2DC-eos11-eos13 - EOS13</a:t>
            </a:r>
          </a:p>
          <a:p>
            <a:r>
              <a:rPr lang="en-US" sz="800" dirty="0"/>
              <a:t>  Network:L3DC-Border-Leafs-eos2-eos5 - EOS2</a:t>
            </a:r>
          </a:p>
          <a:p>
            <a:r>
              <a:rPr lang="en-US" sz="800" dirty="0"/>
              <a:t>  Network:L3DC-Border-Leafs-eos2-eos5 - EOS5</a:t>
            </a:r>
          </a:p>
          <a:p>
            <a:r>
              <a:rPr lang="en-US" sz="800" dirty="0"/>
              <a:t>  Network:L3DC-End-device-eos9 - EOS9</a:t>
            </a:r>
          </a:p>
          <a:p>
            <a:r>
              <a:rPr lang="en-US" sz="800" dirty="0"/>
              <a:t>  </a:t>
            </a:r>
            <a:r>
              <a:rPr lang="en-US" sz="800" dirty="0" err="1"/>
              <a:t>Role:Core</a:t>
            </a:r>
            <a:r>
              <a:rPr lang="en-US" sz="800" dirty="0"/>
              <a:t> - EOS1</a:t>
            </a:r>
          </a:p>
          <a:p>
            <a:r>
              <a:rPr lang="en-US" sz="800" dirty="0"/>
              <a:t>  </a:t>
            </a:r>
            <a:r>
              <a:rPr lang="en-US" sz="800" dirty="0" err="1"/>
              <a:t>Role:Core</a:t>
            </a:r>
            <a:r>
              <a:rPr lang="en-US" sz="800" dirty="0"/>
              <a:t> - EOS6</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EOS2</a:t>
            </a:r>
          </a:p>
          <a:p>
            <a:r>
              <a:rPr lang="en-US" sz="800" dirty="0"/>
              <a:t>  </a:t>
            </a:r>
            <a:r>
              <a:rPr lang="en-US" sz="800" dirty="0" err="1"/>
              <a:t>Role:Edge-Router</a:t>
            </a:r>
            <a:r>
              <a:rPr lang="en-US" sz="800" dirty="0"/>
              <a:t> - EOS5</a:t>
            </a:r>
          </a:p>
          <a:p>
            <a:r>
              <a:rPr lang="en-US" sz="800" dirty="0"/>
              <a:t>  </a:t>
            </a:r>
            <a:r>
              <a:rPr lang="en-US" sz="800" dirty="0" err="1"/>
              <a:t>Role:Leaf</a:t>
            </a:r>
            <a:r>
              <a:rPr lang="en-US" sz="800" dirty="0"/>
              <a:t> - EOS2</a:t>
            </a:r>
          </a:p>
          <a:p>
            <a:r>
              <a:rPr lang="en-US" sz="800" dirty="0"/>
              <a:t>  </a:t>
            </a:r>
            <a:r>
              <a:rPr lang="en-US" sz="800" dirty="0" err="1"/>
              <a:t>Role:Leaf</a:t>
            </a:r>
            <a:r>
              <a:rPr lang="en-US" sz="800" dirty="0"/>
              <a:t> - EOS5</a:t>
            </a:r>
          </a:p>
          <a:p>
            <a:r>
              <a:rPr lang="en-US" sz="800" dirty="0"/>
              <a:t>  </a:t>
            </a:r>
            <a:r>
              <a:rPr lang="en-US" sz="800" dirty="0" err="1"/>
              <a:t>Role:Leaf</a:t>
            </a:r>
            <a:r>
              <a:rPr lang="en-US" sz="800" dirty="0"/>
              <a:t> - EOS9</a:t>
            </a:r>
          </a:p>
          <a:p>
            <a:r>
              <a:rPr lang="en-US" sz="800" dirty="0"/>
              <a:t>  </a:t>
            </a:r>
            <a:r>
              <a:rPr lang="en-US" sz="800" dirty="0" err="1"/>
              <a:t>Role:Spine</a:t>
            </a:r>
            <a:r>
              <a:rPr lang="en-US" sz="800" dirty="0"/>
              <a:t> - EOS3</a:t>
            </a:r>
          </a:p>
          <a:p>
            <a:r>
              <a:rPr lang="en-US" sz="800" dirty="0"/>
              <a:t>  </a:t>
            </a:r>
            <a:r>
              <a:rPr lang="en-US" sz="800" dirty="0" err="1"/>
              <a:t>Role:Spine</a:t>
            </a:r>
            <a:r>
              <a:rPr lang="en-US" sz="800" dirty="0"/>
              <a:t> - EOS4</a:t>
            </a:r>
          </a:p>
          <a:p>
            <a:r>
              <a:rPr lang="en-US" sz="800" dirty="0"/>
              <a:t>  Spine-Number:1 - EOS3</a:t>
            </a:r>
          </a:p>
          <a:p>
            <a:r>
              <a:rPr lang="en-US" sz="800" dirty="0"/>
              <a:t>  Spine-Number:2 - EOS4</a:t>
            </a:r>
          </a:p>
          <a:p>
            <a:r>
              <a:rPr lang="en-US" sz="800" dirty="0"/>
              <a:t>  router_bgp.router_id:1.1.1.1 - EOS1</a:t>
            </a:r>
          </a:p>
          <a:p>
            <a:r>
              <a:rPr lang="en-US" sz="800" dirty="0"/>
              <a:t>  router_bgp.router_id:11.11.11.11 - EOS11</a:t>
            </a:r>
          </a:p>
          <a:p>
            <a:r>
              <a:rPr lang="en-US" sz="800" dirty="0"/>
              <a:t>  router_bgp.router_id:13.13.13.13 - EOS13</a:t>
            </a:r>
          </a:p>
          <a:p>
            <a:r>
              <a:rPr lang="en-US" sz="800" dirty="0"/>
              <a:t>  router_bgp.router_id:6.6.6.6 - EOS6</a:t>
            </a:r>
          </a:p>
        </p:txBody>
      </p:sp>
    </p:spTree>
    <p:extLst>
      <p:ext uri="{BB962C8B-B14F-4D97-AF65-F5344CB8AC3E}">
        <p14:creationId xmlns:p14="http://schemas.microsoft.com/office/powerpoint/2010/main" val="1191538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a:xfrm>
            <a:off x="192314" y="45811"/>
            <a:ext cx="10515600" cy="1325563"/>
          </a:xfrm>
        </p:spPr>
        <p:txBody>
          <a:bodyPr/>
          <a:lstStyle/>
          <a:p>
            <a:r>
              <a:rPr lang="en-US">
                <a:ea typeface="Calibri Light"/>
                <a:cs typeface="Calibri Light"/>
              </a:rPr>
              <a:t>Device Selection</a:t>
            </a:r>
            <a:endParaRPr lang="en-US"/>
          </a:p>
        </p:txBody>
      </p:sp>
      <p:pic>
        <p:nvPicPr>
          <p:cNvPr id="6" name="Picture 6" descr="Graphical user interface, text, application, email&#10;&#10;Description automatically generated">
            <a:extLst>
              <a:ext uri="{FF2B5EF4-FFF2-40B4-BE49-F238E27FC236}">
                <a16:creationId xmlns:a16="http://schemas.microsoft.com/office/drawing/2014/main" id="{2CDB23BA-8839-78F7-6982-A7C8A66093E6}"/>
              </a:ext>
            </a:extLst>
          </p:cNvPr>
          <p:cNvPicPr>
            <a:picLocks noChangeAspect="1"/>
          </p:cNvPicPr>
          <p:nvPr/>
        </p:nvPicPr>
        <p:blipFill>
          <a:blip r:embed="rId2"/>
          <a:stretch>
            <a:fillRect/>
          </a:stretch>
        </p:blipFill>
        <p:spPr>
          <a:xfrm>
            <a:off x="137886" y="1085938"/>
            <a:ext cx="5878285" cy="3474182"/>
          </a:xfrm>
          <a:prstGeom prst="rect">
            <a:avLst/>
          </a:prstGeom>
        </p:spPr>
      </p:pic>
      <p:pic>
        <p:nvPicPr>
          <p:cNvPr id="8" name="Picture 8" descr="Graphical user interface, application, email&#10;&#10;Description automatically generated">
            <a:extLst>
              <a:ext uri="{FF2B5EF4-FFF2-40B4-BE49-F238E27FC236}">
                <a16:creationId xmlns:a16="http://schemas.microsoft.com/office/drawing/2014/main" id="{10605AEC-47DB-0BB8-A5B6-ADDFFA854CBC}"/>
              </a:ext>
            </a:extLst>
          </p:cNvPr>
          <p:cNvPicPr>
            <a:picLocks noChangeAspect="1"/>
          </p:cNvPicPr>
          <p:nvPr/>
        </p:nvPicPr>
        <p:blipFill>
          <a:blip r:embed="rId3"/>
          <a:stretch>
            <a:fillRect/>
          </a:stretch>
        </p:blipFill>
        <p:spPr>
          <a:xfrm>
            <a:off x="5450114" y="615018"/>
            <a:ext cx="5762171" cy="2746878"/>
          </a:xfrm>
          <a:prstGeom prst="rect">
            <a:avLst/>
          </a:prstGeom>
        </p:spPr>
      </p:pic>
      <p:pic>
        <p:nvPicPr>
          <p:cNvPr id="3" name="Picture 3" descr="Graphical user interface, text, application, email&#10;&#10;Description automatically generated">
            <a:extLst>
              <a:ext uri="{FF2B5EF4-FFF2-40B4-BE49-F238E27FC236}">
                <a16:creationId xmlns:a16="http://schemas.microsoft.com/office/drawing/2014/main" id="{B7BDAB5A-CEB7-0184-7FCD-2A519CFA9C2D}"/>
              </a:ext>
            </a:extLst>
          </p:cNvPr>
          <p:cNvPicPr>
            <a:picLocks noChangeAspect="1"/>
          </p:cNvPicPr>
          <p:nvPr/>
        </p:nvPicPr>
        <p:blipFill>
          <a:blip r:embed="rId4"/>
          <a:stretch>
            <a:fillRect/>
          </a:stretch>
        </p:blipFill>
        <p:spPr>
          <a:xfrm>
            <a:off x="0" y="4267930"/>
            <a:ext cx="5747657" cy="2509510"/>
          </a:xfrm>
          <a:prstGeom prst="rect">
            <a:avLst/>
          </a:prstGeom>
        </p:spPr>
      </p:pic>
      <p:pic>
        <p:nvPicPr>
          <p:cNvPr id="7" name="Picture 7" descr="Graphical user interface, text, application, email&#10;&#10;Description automatically generated">
            <a:extLst>
              <a:ext uri="{FF2B5EF4-FFF2-40B4-BE49-F238E27FC236}">
                <a16:creationId xmlns:a16="http://schemas.microsoft.com/office/drawing/2014/main" id="{E7F9B7AA-BE22-1FCE-C729-3AC2E5FB4CAE}"/>
              </a:ext>
            </a:extLst>
          </p:cNvPr>
          <p:cNvPicPr>
            <a:picLocks noChangeAspect="1"/>
          </p:cNvPicPr>
          <p:nvPr/>
        </p:nvPicPr>
        <p:blipFill>
          <a:blip r:embed="rId5"/>
          <a:stretch>
            <a:fillRect/>
          </a:stretch>
        </p:blipFill>
        <p:spPr>
          <a:xfrm>
            <a:off x="5319486" y="3490188"/>
            <a:ext cx="6625771" cy="3172366"/>
          </a:xfrm>
          <a:prstGeom prst="rect">
            <a:avLst/>
          </a:prstGeom>
        </p:spPr>
      </p:pic>
    </p:spTree>
    <p:extLst>
      <p:ext uri="{BB962C8B-B14F-4D97-AF65-F5344CB8AC3E}">
        <p14:creationId xmlns:p14="http://schemas.microsoft.com/office/powerpoint/2010/main" val="2200929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Campus switch eos12 ping DC Leaf eos9 14.14.14.2 </a:t>
            </a: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2664765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68AE-9AC4-6C6F-1120-E68B2F092EF0}"/>
              </a:ext>
            </a:extLst>
          </p:cNvPr>
          <p:cNvSpPr>
            <a:spLocks noGrp="1"/>
          </p:cNvSpPr>
          <p:nvPr>
            <p:ph type="title"/>
          </p:nvPr>
        </p:nvSpPr>
        <p:spPr/>
        <p:txBody>
          <a:bodyPr/>
          <a:lstStyle/>
          <a:p>
            <a:r>
              <a:rPr lang="en-US" dirty="0">
                <a:cs typeface="Calibri Light"/>
              </a:rPr>
              <a:t>Example 10: L3 Campus and EVPN VXLAN</a:t>
            </a:r>
            <a:endParaRPr lang="en-US" dirty="0"/>
          </a:p>
        </p:txBody>
      </p:sp>
      <p:pic>
        <p:nvPicPr>
          <p:cNvPr id="4" name="Picture 3">
            <a:extLst>
              <a:ext uri="{FF2B5EF4-FFF2-40B4-BE49-F238E27FC236}">
                <a16:creationId xmlns:a16="http://schemas.microsoft.com/office/drawing/2014/main" id="{F8AF4D91-3E1E-BB96-2195-ABD56E394328}"/>
              </a:ext>
            </a:extLst>
          </p:cNvPr>
          <p:cNvPicPr>
            <a:picLocks noChangeAspect="1"/>
          </p:cNvPicPr>
          <p:nvPr/>
        </p:nvPicPr>
        <p:blipFill>
          <a:blip r:embed="rId2"/>
          <a:stretch>
            <a:fillRect/>
          </a:stretch>
        </p:blipFill>
        <p:spPr>
          <a:xfrm>
            <a:off x="1414764" y="1325217"/>
            <a:ext cx="9592811" cy="5532783"/>
          </a:xfrm>
          <a:prstGeom prst="rect">
            <a:avLst/>
          </a:prstGeom>
        </p:spPr>
      </p:pic>
    </p:spTree>
    <p:extLst>
      <p:ext uri="{BB962C8B-B14F-4D97-AF65-F5344CB8AC3E}">
        <p14:creationId xmlns:p14="http://schemas.microsoft.com/office/powerpoint/2010/main" val="4073778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EE44-C4BA-6138-8C5A-42B940287180}"/>
              </a:ext>
            </a:extLst>
          </p:cNvPr>
          <p:cNvSpPr>
            <a:spLocks noGrp="1"/>
          </p:cNvSpPr>
          <p:nvPr>
            <p:ph type="title"/>
          </p:nvPr>
        </p:nvSpPr>
        <p:spPr/>
        <p:txBody>
          <a:bodyPr>
            <a:normAutofit/>
          </a:bodyPr>
          <a:lstStyle/>
          <a:p>
            <a:r>
              <a:rPr lang="en-US" dirty="0">
                <a:cs typeface="Calibri Light"/>
              </a:rPr>
              <a:t>Example10: L3 Campus and EVPN VXLAN</a:t>
            </a:r>
            <a:br>
              <a:rPr lang="en-US" dirty="0">
                <a:cs typeface="Calibri Light"/>
              </a:rPr>
            </a:br>
            <a:r>
              <a:rPr lang="en-US" sz="2000" dirty="0">
                <a:cs typeface="Calibri Light"/>
              </a:rPr>
              <a:t>EVPN is used to Stretch L2 and to segment different user groups</a:t>
            </a:r>
            <a:endParaRPr lang="en-US" sz="2000" dirty="0">
              <a:ea typeface="Calibri Light"/>
              <a:cs typeface="Calibri Light"/>
            </a:endParaRPr>
          </a:p>
        </p:txBody>
      </p:sp>
      <p:sp>
        <p:nvSpPr>
          <p:cNvPr id="3" name="Content Placeholder 2">
            <a:extLst>
              <a:ext uri="{FF2B5EF4-FFF2-40B4-BE49-F238E27FC236}">
                <a16:creationId xmlns:a16="http://schemas.microsoft.com/office/drawing/2014/main" id="{50D48E9B-23DC-9BC4-49B0-2C57981BFE88}"/>
              </a:ext>
            </a:extLst>
          </p:cNvPr>
          <p:cNvSpPr>
            <a:spLocks noGrp="1"/>
          </p:cNvSpPr>
          <p:nvPr>
            <p:ph idx="1"/>
          </p:nvPr>
        </p:nvSpPr>
        <p:spPr/>
        <p:txBody>
          <a:bodyPr vert="horz" lIns="91440" tIns="45720" rIns="91440" bIns="45720" rtlCol="0" anchor="t">
            <a:normAutofit/>
          </a:bodyPr>
          <a:lstStyle/>
          <a:p>
            <a:r>
              <a:rPr lang="en-US" dirty="0">
                <a:cs typeface="Calibri"/>
              </a:rPr>
              <a:t>blah</a:t>
            </a:r>
          </a:p>
          <a:p>
            <a:endParaRPr lang="en-US" dirty="0">
              <a:ea typeface="Calibri"/>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80915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640985-8E0B-0E49-8936-7BBEF6919E5C}"/>
              </a:ext>
            </a:extLst>
          </p:cNvPr>
          <p:cNvSpPr txBox="1"/>
          <p:nvPr/>
        </p:nvSpPr>
        <p:spPr>
          <a:xfrm>
            <a:off x="554804" y="375006"/>
            <a:ext cx="114936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latin typeface="Calibri Light"/>
                <a:cs typeface="Calibri Light"/>
              </a:rPr>
              <a:t>Example10:</a:t>
            </a:r>
            <a:endParaRPr lang="en-US" sz="4800" dirty="0"/>
          </a:p>
        </p:txBody>
      </p:sp>
      <p:pic>
        <p:nvPicPr>
          <p:cNvPr id="6" name="Picture 5">
            <a:extLst>
              <a:ext uri="{FF2B5EF4-FFF2-40B4-BE49-F238E27FC236}">
                <a16:creationId xmlns:a16="http://schemas.microsoft.com/office/drawing/2014/main" id="{9F485DFA-AD81-E0E3-D55F-CF80AA3E771E}"/>
              </a:ext>
            </a:extLst>
          </p:cNvPr>
          <p:cNvPicPr>
            <a:picLocks noChangeAspect="1"/>
          </p:cNvPicPr>
          <p:nvPr/>
        </p:nvPicPr>
        <p:blipFill>
          <a:blip r:embed="rId2"/>
          <a:stretch>
            <a:fillRect/>
          </a:stretch>
        </p:blipFill>
        <p:spPr>
          <a:xfrm>
            <a:off x="1382753" y="1206003"/>
            <a:ext cx="9426494" cy="5668162"/>
          </a:xfrm>
          <a:prstGeom prst="rect">
            <a:avLst/>
          </a:prstGeom>
        </p:spPr>
      </p:pic>
    </p:spTree>
    <p:extLst>
      <p:ext uri="{BB962C8B-B14F-4D97-AF65-F5344CB8AC3E}">
        <p14:creationId xmlns:p14="http://schemas.microsoft.com/office/powerpoint/2010/main" val="1933397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C87B-F227-DCA4-F705-01246EC97653}"/>
              </a:ext>
            </a:extLst>
          </p:cNvPr>
          <p:cNvSpPr>
            <a:spLocks noGrp="1"/>
          </p:cNvSpPr>
          <p:nvPr>
            <p:ph type="title"/>
          </p:nvPr>
        </p:nvSpPr>
        <p:spPr>
          <a:xfrm>
            <a:off x="838200" y="365125"/>
            <a:ext cx="11035748" cy="1325563"/>
          </a:xfrm>
        </p:spPr>
        <p:txBody>
          <a:bodyPr>
            <a:normAutofit/>
          </a:bodyPr>
          <a:lstStyle/>
          <a:p>
            <a:r>
              <a:rPr lang="en-US" dirty="0">
                <a:cs typeface="Calibri Light"/>
              </a:rPr>
              <a:t>Enable Export/Import of Studios data files in CV</a:t>
            </a:r>
            <a:br>
              <a:rPr lang="en-US" dirty="0">
                <a:cs typeface="Calibri Light"/>
              </a:rPr>
            </a:br>
            <a:r>
              <a:rPr lang="en-US" sz="2000" dirty="0">
                <a:cs typeface="Calibri Light"/>
              </a:rPr>
              <a:t>This is an Alpha feature and needs to be enabled in the current ATD release. This allows the example files that go with these slides to be loaded.</a:t>
            </a:r>
            <a:endParaRPr lang="en-US" sz="2000" dirty="0"/>
          </a:p>
        </p:txBody>
      </p:sp>
      <p:pic>
        <p:nvPicPr>
          <p:cNvPr id="4" name="Picture 4" descr="Graphical user interface, table&#10;&#10;Description automatically generated">
            <a:extLst>
              <a:ext uri="{FF2B5EF4-FFF2-40B4-BE49-F238E27FC236}">
                <a16:creationId xmlns:a16="http://schemas.microsoft.com/office/drawing/2014/main" id="{DD673856-DD2B-A0EA-5632-32992F0A155C}"/>
              </a:ext>
            </a:extLst>
          </p:cNvPr>
          <p:cNvPicPr>
            <a:picLocks noGrp="1" noChangeAspect="1"/>
          </p:cNvPicPr>
          <p:nvPr>
            <p:ph idx="1"/>
          </p:nvPr>
        </p:nvPicPr>
        <p:blipFill>
          <a:blip r:embed="rId2"/>
          <a:stretch>
            <a:fillRect/>
          </a:stretch>
        </p:blipFill>
        <p:spPr>
          <a:xfrm>
            <a:off x="2105409" y="1825625"/>
            <a:ext cx="7981182" cy="4351338"/>
          </a:xfrm>
        </p:spPr>
      </p:pic>
    </p:spTree>
    <p:extLst>
      <p:ext uri="{BB962C8B-B14F-4D97-AF65-F5344CB8AC3E}">
        <p14:creationId xmlns:p14="http://schemas.microsoft.com/office/powerpoint/2010/main" val="2470611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66D8-376E-109C-E3E1-4585695A6E4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3E357F5-5D4F-CD86-0681-31271D5F4F7C}"/>
              </a:ext>
            </a:extLst>
          </p:cNvPr>
          <p:cNvPicPr>
            <a:picLocks noChangeAspect="1"/>
          </p:cNvPicPr>
          <p:nvPr/>
        </p:nvPicPr>
        <p:blipFill>
          <a:blip r:embed="rId2"/>
          <a:stretch>
            <a:fillRect/>
          </a:stretch>
        </p:blipFill>
        <p:spPr>
          <a:xfrm>
            <a:off x="0" y="65868"/>
            <a:ext cx="12192000" cy="6726264"/>
          </a:xfrm>
          <a:prstGeom prst="rect">
            <a:avLst/>
          </a:prstGeom>
        </p:spPr>
      </p:pic>
    </p:spTree>
    <p:extLst>
      <p:ext uri="{BB962C8B-B14F-4D97-AF65-F5344CB8AC3E}">
        <p14:creationId xmlns:p14="http://schemas.microsoft.com/office/powerpoint/2010/main" val="3682218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68BBE-2DD2-378A-F782-196236BE7362}"/>
              </a:ext>
            </a:extLst>
          </p:cNvPr>
          <p:cNvSpPr>
            <a:spLocks noGrp="1"/>
          </p:cNvSpPr>
          <p:nvPr>
            <p:ph type="title"/>
          </p:nvPr>
        </p:nvSpPr>
        <p:spPr>
          <a:xfrm>
            <a:off x="65314" y="-28221"/>
            <a:ext cx="10515600" cy="1133693"/>
          </a:xfrm>
        </p:spPr>
        <p:txBody>
          <a:bodyPr>
            <a:normAutofit/>
          </a:bodyPr>
          <a:lstStyle/>
          <a:p>
            <a:r>
              <a:rPr lang="en-US" sz="5200" dirty="0">
                <a:cs typeface="Calibri Light"/>
              </a:rPr>
              <a:t>Example 9 Tags</a:t>
            </a:r>
            <a:endParaRPr lang="en-US" sz="5200" dirty="0"/>
          </a:p>
        </p:txBody>
      </p:sp>
      <p:sp>
        <p:nvSpPr>
          <p:cNvPr id="7" name="Title 1">
            <a:extLst>
              <a:ext uri="{FF2B5EF4-FFF2-40B4-BE49-F238E27FC236}">
                <a16:creationId xmlns:a16="http://schemas.microsoft.com/office/drawing/2014/main" id="{FA14345D-74A3-33A8-CF23-F2D10EC49745}"/>
              </a:ext>
            </a:extLst>
          </p:cNvPr>
          <p:cNvSpPr txBox="1">
            <a:spLocks/>
          </p:cNvSpPr>
          <p:nvPr/>
        </p:nvSpPr>
        <p:spPr>
          <a:xfrm>
            <a:off x="6912428" y="-28221"/>
            <a:ext cx="4887686"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cs typeface="Calibri Light"/>
              </a:rPr>
              <a:t>See </a:t>
            </a:r>
            <a:r>
              <a:rPr lang="en-US" sz="2800" dirty="0" err="1">
                <a:cs typeface="Calibri Light"/>
              </a:rPr>
              <a:t>tagsfile.txt</a:t>
            </a:r>
            <a:r>
              <a:rPr lang="en-US" sz="2800" dirty="0">
                <a:cs typeface="Calibri Light"/>
              </a:rPr>
              <a:t> to load tags through the API with </a:t>
            </a:r>
            <a:r>
              <a:rPr lang="en-US" sz="2800" dirty="0" err="1">
                <a:cs typeface="Calibri Light"/>
              </a:rPr>
              <a:t>tagman.py</a:t>
            </a:r>
            <a:endParaRPr lang="en-US" sz="2800" dirty="0"/>
          </a:p>
        </p:txBody>
      </p:sp>
      <p:sp>
        <p:nvSpPr>
          <p:cNvPr id="8" name="TextBox 7">
            <a:extLst>
              <a:ext uri="{FF2B5EF4-FFF2-40B4-BE49-F238E27FC236}">
                <a16:creationId xmlns:a16="http://schemas.microsoft.com/office/drawing/2014/main" id="{EC5B94FB-F848-28BF-156D-EBFE418278D1}"/>
              </a:ext>
            </a:extLst>
          </p:cNvPr>
          <p:cNvSpPr txBox="1"/>
          <p:nvPr/>
        </p:nvSpPr>
        <p:spPr>
          <a:xfrm>
            <a:off x="7896877" y="2150465"/>
            <a:ext cx="6221894" cy="3662541"/>
          </a:xfrm>
          <a:prstGeom prst="rect">
            <a:avLst/>
          </a:prstGeom>
          <a:noFill/>
        </p:spPr>
        <p:txBody>
          <a:bodyPr wrap="square">
            <a:spAutoFit/>
          </a:bodyPr>
          <a:lstStyle/>
          <a:p>
            <a:r>
              <a:rPr lang="en-US" sz="800" dirty="0"/>
              <a:t> Campus:Site1-Floor1-eos11 - EOS11</a:t>
            </a:r>
          </a:p>
          <a:p>
            <a:r>
              <a:rPr lang="en-US" sz="800" dirty="0"/>
              <a:t>  Campus:Site1-Floor2-eos13 - EOS13</a:t>
            </a:r>
          </a:p>
          <a:p>
            <a:r>
              <a:rPr lang="en-US" sz="800" dirty="0"/>
              <a:t>  Campus:Site2-Floor1-eos9 - EOS9</a:t>
            </a:r>
          </a:p>
          <a:p>
            <a:r>
              <a:rPr lang="en-US" sz="800" dirty="0"/>
              <a:t>  Edge-Router-Domain:End-Device-eos12 - EOS12</a:t>
            </a:r>
          </a:p>
          <a:p>
            <a:r>
              <a:rPr lang="en-US" sz="800" dirty="0"/>
              <a:t>  Edge-Router-Domain:External-FW-eos8 - EOS8</a:t>
            </a:r>
          </a:p>
          <a:p>
            <a:r>
              <a:rPr lang="en-US" sz="800" dirty="0"/>
              <a:t>  </a:t>
            </a:r>
            <a:r>
              <a:rPr lang="en-US" sz="800" dirty="0" err="1"/>
              <a:t>Edge-Router-Domain:FW-Border-Router</a:t>
            </a:r>
            <a:r>
              <a:rPr lang="en-US" sz="800" dirty="0"/>
              <a:t> - EOS6</a:t>
            </a:r>
          </a:p>
          <a:p>
            <a:r>
              <a:rPr lang="en-US" sz="800" dirty="0"/>
              <a:t>  </a:t>
            </a:r>
            <a:r>
              <a:rPr lang="en-US" sz="800" dirty="0" err="1"/>
              <a:t>Edge-Router-Domain:ISP</a:t>
            </a:r>
            <a:r>
              <a:rPr lang="en-US" sz="800" dirty="0"/>
              <a:t> - EOS7</a:t>
            </a:r>
          </a:p>
          <a:p>
            <a:r>
              <a:rPr lang="en-US" sz="800" dirty="0"/>
              <a:t>  </a:t>
            </a:r>
            <a:r>
              <a:rPr lang="en-US" sz="800" dirty="0" err="1"/>
              <a:t>Edge-Router-Domain:ISP-Border-Router</a:t>
            </a:r>
            <a:r>
              <a:rPr lang="en-US" sz="800" dirty="0"/>
              <a:t> - EOS1</a:t>
            </a:r>
          </a:p>
          <a:p>
            <a:r>
              <a:rPr lang="en-US" sz="800" dirty="0"/>
              <a:t>  Edge-Router-Domain:Internal-FW-eos14 - EOS14</a:t>
            </a:r>
          </a:p>
          <a:p>
            <a:r>
              <a:rPr lang="en-US" sz="800" dirty="0"/>
              <a:t>  Edge-Router-Domain:Site1 - EOS11</a:t>
            </a:r>
          </a:p>
          <a:p>
            <a:r>
              <a:rPr lang="en-US" sz="800" dirty="0"/>
              <a:t>  Edge-Router-Domain:Site1 - EOS13</a:t>
            </a:r>
          </a:p>
          <a:p>
            <a:r>
              <a:rPr lang="en-US" sz="800" dirty="0"/>
              <a:t>  Edge-Router-Domain:Site2 - EOS9</a:t>
            </a:r>
          </a:p>
          <a:p>
            <a:r>
              <a:rPr lang="en-US" sz="800" dirty="0"/>
              <a:t>  Network:CoreNet-eos1-eos2-eos3-eos4-eos5-eos6-eos9-eos11-eos13-eos17 - EOS1</a:t>
            </a:r>
          </a:p>
          <a:p>
            <a:r>
              <a:rPr lang="en-US" sz="800" dirty="0"/>
              <a:t>  Network:CoreNet-eos1-eos2-eos3-eos4-eos5-eos6-eos9-eos11-eos13-eos17 - EOS11</a:t>
            </a:r>
          </a:p>
          <a:p>
            <a:r>
              <a:rPr lang="en-US" sz="800" dirty="0"/>
              <a:t>  Network:CoreNet-eos1-eos2-eos3-eos4-eos5-eos6-eos9-eos11-eos13-eos17 - EOS13</a:t>
            </a:r>
          </a:p>
          <a:p>
            <a:r>
              <a:rPr lang="en-US" sz="800" dirty="0"/>
              <a:t>  Network:CoreNet-eos1-eos2-eos3-eos4-eos5-eos6-eos9-eos11-eos13-eos17 - EOS17</a:t>
            </a:r>
          </a:p>
          <a:p>
            <a:r>
              <a:rPr lang="en-US" sz="800" dirty="0"/>
              <a:t>  Network:CoreNet-eos1-eos2-eos3-eos4-eos5-eos6-eos9-eos11-eos13-eos17 - EOS2</a:t>
            </a:r>
          </a:p>
          <a:p>
            <a:r>
              <a:rPr lang="en-US" sz="800" dirty="0"/>
              <a:t>  Network:CoreNet-eos1-eos2-eos3-eos4-eos5-eos6-eos9-eos11-eos13-eos17 - EOS3</a:t>
            </a:r>
          </a:p>
          <a:p>
            <a:r>
              <a:rPr lang="en-US" sz="800" dirty="0"/>
              <a:t>  Network:CoreNet-eos1-eos2-eos3-eos4-eos5-eos6-eos9-eos11-eos13-eos17 - EOS4</a:t>
            </a:r>
          </a:p>
          <a:p>
            <a:r>
              <a:rPr lang="en-US" sz="800" dirty="0"/>
              <a:t>  Network:CoreNet-eos1-eos2-eos3-eos4-eos5-eos6-eos9-eos11-eos13-eos17 - EOS5</a:t>
            </a:r>
          </a:p>
          <a:p>
            <a:r>
              <a:rPr lang="en-US" sz="800" dirty="0"/>
              <a:t>  Network:CoreNet-eos1-eos2-eos3-eos4-eos5-eos6-eos9-eos11-eos13-eos17 - EOS6</a:t>
            </a:r>
          </a:p>
          <a:p>
            <a:r>
              <a:rPr lang="en-US" sz="800" dirty="0"/>
              <a:t>  Network:CoreNet-eos1-eos2-eos3-eos4-eos5-eos6-eos9-eos11-eos13-eos17 - EOS9</a:t>
            </a:r>
          </a:p>
          <a:p>
            <a:r>
              <a:rPr lang="en-US" sz="800" dirty="0"/>
              <a:t>  Network:End-Device-eos12 - EOS12</a:t>
            </a:r>
          </a:p>
          <a:p>
            <a:r>
              <a:rPr lang="en-US" sz="800" dirty="0"/>
              <a:t>  </a:t>
            </a:r>
            <a:r>
              <a:rPr lang="en-US" sz="800" dirty="0" err="1"/>
              <a:t>Network:FireWalls</a:t>
            </a:r>
            <a:r>
              <a:rPr lang="en-US" sz="800" dirty="0"/>
              <a:t> - EOS14</a:t>
            </a:r>
          </a:p>
          <a:p>
            <a:r>
              <a:rPr lang="en-US" sz="800" dirty="0"/>
              <a:t>  </a:t>
            </a:r>
            <a:r>
              <a:rPr lang="en-US" sz="800" dirty="0" err="1"/>
              <a:t>Network:FireWalls</a:t>
            </a:r>
            <a:r>
              <a:rPr lang="en-US" sz="800" dirty="0"/>
              <a:t> - EOS8</a:t>
            </a:r>
          </a:p>
          <a:p>
            <a:r>
              <a:rPr lang="en-US" sz="800" dirty="0"/>
              <a:t>  </a:t>
            </a:r>
            <a:r>
              <a:rPr lang="en-US" sz="800" dirty="0" err="1"/>
              <a:t>Network:ISP</a:t>
            </a:r>
            <a:r>
              <a:rPr lang="en-US" sz="800" dirty="0"/>
              <a:t> - EOS10</a:t>
            </a:r>
          </a:p>
          <a:p>
            <a:r>
              <a:rPr lang="en-US" sz="800" dirty="0"/>
              <a:t>  </a:t>
            </a:r>
            <a:r>
              <a:rPr lang="en-US" sz="800" dirty="0" err="1"/>
              <a:t>Network:ISP</a:t>
            </a:r>
            <a:r>
              <a:rPr lang="en-US" sz="800" dirty="0"/>
              <a:t> - EOS19</a:t>
            </a:r>
          </a:p>
          <a:p>
            <a:r>
              <a:rPr lang="en-US" sz="800" dirty="0"/>
              <a:t>  </a:t>
            </a:r>
            <a:r>
              <a:rPr lang="en-US" sz="800" dirty="0" err="1"/>
              <a:t>Network:ISP</a:t>
            </a:r>
            <a:r>
              <a:rPr lang="en-US" sz="800" dirty="0"/>
              <a:t> - EOS7</a:t>
            </a:r>
          </a:p>
          <a:p>
            <a:r>
              <a:rPr lang="en-US" sz="800" dirty="0"/>
              <a:t>  </a:t>
            </a:r>
          </a:p>
        </p:txBody>
      </p:sp>
      <p:sp>
        <p:nvSpPr>
          <p:cNvPr id="10" name="TextBox 9">
            <a:extLst>
              <a:ext uri="{FF2B5EF4-FFF2-40B4-BE49-F238E27FC236}">
                <a16:creationId xmlns:a16="http://schemas.microsoft.com/office/drawing/2014/main" id="{ECEB8204-4175-FFF9-BC30-D9790A3745E3}"/>
              </a:ext>
            </a:extLst>
          </p:cNvPr>
          <p:cNvSpPr txBox="1"/>
          <p:nvPr/>
        </p:nvSpPr>
        <p:spPr>
          <a:xfrm>
            <a:off x="4451548" y="1105472"/>
            <a:ext cx="6221894" cy="5386090"/>
          </a:xfrm>
          <a:prstGeom prst="rect">
            <a:avLst/>
          </a:prstGeom>
          <a:noFill/>
        </p:spPr>
        <p:txBody>
          <a:bodyPr wrap="square">
            <a:spAutoFit/>
          </a:bodyPr>
          <a:lstStyle/>
          <a:p>
            <a:r>
              <a:rPr lang="en-US" sz="800" dirty="0"/>
              <a:t>  </a:t>
            </a:r>
            <a:r>
              <a:rPr lang="en-US" sz="800" dirty="0" err="1"/>
              <a:t>Role:Core</a:t>
            </a:r>
            <a:r>
              <a:rPr lang="en-US" sz="800" dirty="0"/>
              <a:t> - EOS10</a:t>
            </a:r>
          </a:p>
          <a:p>
            <a:r>
              <a:rPr lang="en-US" sz="800" dirty="0"/>
              <a:t>  </a:t>
            </a:r>
            <a:r>
              <a:rPr lang="en-US" sz="800" dirty="0" err="1"/>
              <a:t>Role:Core</a:t>
            </a:r>
            <a:r>
              <a:rPr lang="en-US" sz="800" dirty="0"/>
              <a:t> - EOS19</a:t>
            </a:r>
          </a:p>
          <a:p>
            <a:r>
              <a:rPr lang="en-US" sz="800" dirty="0"/>
              <a:t>  </a:t>
            </a:r>
            <a:r>
              <a:rPr lang="en-US" sz="800" dirty="0" err="1"/>
              <a:t>Role:Core</a:t>
            </a:r>
            <a:r>
              <a:rPr lang="en-US" sz="800" dirty="0"/>
              <a:t> - EOS2</a:t>
            </a:r>
          </a:p>
          <a:p>
            <a:r>
              <a:rPr lang="en-US" sz="800" dirty="0"/>
              <a:t>  </a:t>
            </a:r>
            <a:r>
              <a:rPr lang="en-US" sz="800" dirty="0" err="1"/>
              <a:t>Role:Core</a:t>
            </a:r>
            <a:r>
              <a:rPr lang="en-US" sz="800" dirty="0"/>
              <a:t> - EOS3</a:t>
            </a:r>
          </a:p>
          <a:p>
            <a:r>
              <a:rPr lang="en-US" sz="800" dirty="0"/>
              <a:t>  </a:t>
            </a:r>
            <a:r>
              <a:rPr lang="en-US" sz="800" dirty="0" err="1"/>
              <a:t>Role:Core</a:t>
            </a:r>
            <a:r>
              <a:rPr lang="en-US" sz="800" dirty="0"/>
              <a:t> - EOS4</a:t>
            </a:r>
          </a:p>
          <a:p>
            <a:r>
              <a:rPr lang="en-US" sz="800" dirty="0"/>
              <a:t>  </a:t>
            </a:r>
            <a:r>
              <a:rPr lang="en-US" sz="800" dirty="0" err="1"/>
              <a:t>Role:Core</a:t>
            </a:r>
            <a:r>
              <a:rPr lang="en-US" sz="800" dirty="0"/>
              <a:t> - EOS5</a:t>
            </a:r>
          </a:p>
          <a:p>
            <a:r>
              <a:rPr lang="en-US" sz="800" dirty="0"/>
              <a:t>  </a:t>
            </a:r>
            <a:r>
              <a:rPr lang="en-US" sz="800" dirty="0" err="1"/>
              <a:t>Role:Edge-Router</a:t>
            </a:r>
            <a:r>
              <a:rPr lang="en-US" sz="800" dirty="0"/>
              <a:t> - EOS1</a:t>
            </a:r>
          </a:p>
          <a:p>
            <a:r>
              <a:rPr lang="en-US" sz="800" dirty="0"/>
              <a:t>  </a:t>
            </a:r>
            <a:r>
              <a:rPr lang="en-US" sz="800" dirty="0" err="1"/>
              <a:t>Role:Edge-Router</a:t>
            </a:r>
            <a:r>
              <a:rPr lang="en-US" sz="800" dirty="0"/>
              <a:t> - EOS11</a:t>
            </a:r>
          </a:p>
          <a:p>
            <a:r>
              <a:rPr lang="en-US" sz="800" dirty="0"/>
              <a:t>  </a:t>
            </a:r>
            <a:r>
              <a:rPr lang="en-US" sz="800" dirty="0" err="1"/>
              <a:t>Role:Edge-Router</a:t>
            </a:r>
            <a:r>
              <a:rPr lang="en-US" sz="800" dirty="0"/>
              <a:t> - EOS12</a:t>
            </a:r>
          </a:p>
          <a:p>
            <a:r>
              <a:rPr lang="en-US" sz="800" dirty="0"/>
              <a:t>  </a:t>
            </a:r>
            <a:r>
              <a:rPr lang="en-US" sz="800" dirty="0" err="1"/>
              <a:t>Role:Edge-Router</a:t>
            </a:r>
            <a:r>
              <a:rPr lang="en-US" sz="800" dirty="0"/>
              <a:t> - EOS13</a:t>
            </a:r>
          </a:p>
          <a:p>
            <a:r>
              <a:rPr lang="en-US" sz="800" dirty="0"/>
              <a:t>  </a:t>
            </a:r>
            <a:r>
              <a:rPr lang="en-US" sz="800" dirty="0" err="1"/>
              <a:t>Role:Edge-Router</a:t>
            </a:r>
            <a:r>
              <a:rPr lang="en-US" sz="800" dirty="0"/>
              <a:t> - EOS14</a:t>
            </a:r>
          </a:p>
          <a:p>
            <a:r>
              <a:rPr lang="en-US" sz="800" dirty="0"/>
              <a:t>  </a:t>
            </a:r>
            <a:r>
              <a:rPr lang="en-US" sz="800" dirty="0" err="1"/>
              <a:t>Role:Edge-Router</a:t>
            </a:r>
            <a:r>
              <a:rPr lang="en-US" sz="800" dirty="0"/>
              <a:t> - EOS6</a:t>
            </a:r>
          </a:p>
          <a:p>
            <a:r>
              <a:rPr lang="en-US" sz="800" dirty="0"/>
              <a:t>  </a:t>
            </a:r>
            <a:r>
              <a:rPr lang="en-US" sz="800" dirty="0" err="1"/>
              <a:t>Role:Edge-Router</a:t>
            </a:r>
            <a:r>
              <a:rPr lang="en-US" sz="800" dirty="0"/>
              <a:t> - EOS7</a:t>
            </a:r>
          </a:p>
          <a:p>
            <a:r>
              <a:rPr lang="en-US" sz="800" dirty="0"/>
              <a:t>  </a:t>
            </a:r>
            <a:r>
              <a:rPr lang="en-US" sz="800" dirty="0" err="1"/>
              <a:t>Role:Edge-Router</a:t>
            </a:r>
            <a:r>
              <a:rPr lang="en-US" sz="800" dirty="0"/>
              <a:t> - EOS8</a:t>
            </a:r>
          </a:p>
          <a:p>
            <a:r>
              <a:rPr lang="en-US" sz="800" dirty="0"/>
              <a:t>  </a:t>
            </a:r>
            <a:r>
              <a:rPr lang="en-US" sz="800" dirty="0" err="1"/>
              <a:t>Role:Edge-Router</a:t>
            </a:r>
            <a:r>
              <a:rPr lang="en-US" sz="800" dirty="0"/>
              <a:t> - EOS9</a:t>
            </a:r>
          </a:p>
          <a:p>
            <a:r>
              <a:rPr lang="en-US" sz="800" dirty="0"/>
              <a:t>  </a:t>
            </a:r>
            <a:r>
              <a:rPr lang="en-US" sz="800" dirty="0" err="1"/>
              <a:t>Role:RR</a:t>
            </a:r>
            <a:r>
              <a:rPr lang="en-US" sz="800" dirty="0"/>
              <a:t> - EOS17</a:t>
            </a:r>
          </a:p>
          <a:p>
            <a:r>
              <a:rPr lang="en-US" sz="800" dirty="0"/>
              <a:t>  router_bgp.as:65001 - EOS14</a:t>
            </a:r>
          </a:p>
          <a:p>
            <a:r>
              <a:rPr lang="en-US" sz="800" dirty="0"/>
              <a:t>  router_bgp.as:65001 - EOS8</a:t>
            </a:r>
          </a:p>
          <a:p>
            <a:r>
              <a:rPr lang="en-US" sz="800" dirty="0"/>
              <a:t>  router_bgp.as:904 - EOS1</a:t>
            </a:r>
          </a:p>
          <a:p>
            <a:r>
              <a:rPr lang="en-US" sz="800" dirty="0"/>
              <a:t>  router_bgp.as:904 - EOS11</a:t>
            </a:r>
          </a:p>
          <a:p>
            <a:r>
              <a:rPr lang="en-US" sz="800" dirty="0"/>
              <a:t>  router_bgp.as:904 - EOS13</a:t>
            </a:r>
          </a:p>
          <a:p>
            <a:r>
              <a:rPr lang="en-US" sz="800" dirty="0"/>
              <a:t>  router_bgp.as:904 - EOS17</a:t>
            </a:r>
          </a:p>
          <a:p>
            <a:r>
              <a:rPr lang="en-US" sz="800" dirty="0"/>
              <a:t>  router_bgp.as:904 - EOS2</a:t>
            </a:r>
          </a:p>
          <a:p>
            <a:r>
              <a:rPr lang="en-US" sz="800" dirty="0"/>
              <a:t>  router_bgp.as:904 - EOS3</a:t>
            </a:r>
          </a:p>
          <a:p>
            <a:r>
              <a:rPr lang="en-US" sz="800" dirty="0"/>
              <a:t>  router_bgp.as:904 - EOS4</a:t>
            </a:r>
          </a:p>
          <a:p>
            <a:r>
              <a:rPr lang="en-US" sz="800" dirty="0"/>
              <a:t>  router_bgp.as:904 - EOS5</a:t>
            </a:r>
          </a:p>
          <a:p>
            <a:r>
              <a:rPr lang="en-US" sz="800" dirty="0"/>
              <a:t>  router_bgp.as:904 - EOS6</a:t>
            </a:r>
          </a:p>
          <a:p>
            <a:r>
              <a:rPr lang="en-US" sz="800" dirty="0"/>
              <a:t>  router_bgp.as:904 - EOS9</a:t>
            </a:r>
          </a:p>
          <a:p>
            <a:r>
              <a:rPr lang="en-US" sz="800" dirty="0"/>
              <a:t>  router_bgp.router_id:1.1.1.1 - EOS1</a:t>
            </a:r>
          </a:p>
          <a:p>
            <a:r>
              <a:rPr lang="en-US" sz="800" dirty="0"/>
              <a:t>  router_bgp.router_id:10.10.10.10 - EOS10</a:t>
            </a:r>
          </a:p>
          <a:p>
            <a:r>
              <a:rPr lang="en-US" sz="800" dirty="0"/>
              <a:t>  router_bgp.router_id:11.11.11.11 - EOS11</a:t>
            </a:r>
          </a:p>
          <a:p>
            <a:r>
              <a:rPr lang="en-US" sz="800" dirty="0"/>
              <a:t>  router_bgp.router_id:13.13.13.13 - EOS13</a:t>
            </a:r>
          </a:p>
          <a:p>
            <a:r>
              <a:rPr lang="en-US" sz="800" dirty="0"/>
              <a:t>  router_bgp.router_id:14.14.14.14 - EOS14</a:t>
            </a:r>
          </a:p>
          <a:p>
            <a:r>
              <a:rPr lang="en-US" sz="800" dirty="0"/>
              <a:t>  router_bgp.router_id:17.17.17.17 - EOS17</a:t>
            </a:r>
          </a:p>
          <a:p>
            <a:r>
              <a:rPr lang="en-US" sz="800" dirty="0"/>
              <a:t>  router_bgp.router_id:19.19.19.19 - EOS19</a:t>
            </a:r>
          </a:p>
          <a:p>
            <a:r>
              <a:rPr lang="en-US" sz="800" dirty="0"/>
              <a:t>  router_bgp.router_id:2.2.2.2 - EOS2</a:t>
            </a:r>
          </a:p>
          <a:p>
            <a:r>
              <a:rPr lang="en-US" sz="800" dirty="0"/>
              <a:t>  router_bgp.router_id:3.3.3.3 - EOS3</a:t>
            </a:r>
          </a:p>
          <a:p>
            <a:r>
              <a:rPr lang="en-US" sz="800" dirty="0"/>
              <a:t>  router_bgp.router_id:4.4.4.4 - EOS4</a:t>
            </a:r>
          </a:p>
          <a:p>
            <a:r>
              <a:rPr lang="en-US" sz="800" dirty="0"/>
              <a:t>  router_bgp.router_id:5.5.5.5 - EOS5</a:t>
            </a:r>
          </a:p>
          <a:p>
            <a:r>
              <a:rPr lang="en-US" sz="800" dirty="0"/>
              <a:t>  router_bgp.router_id:6.6.6.6 - EOS6</a:t>
            </a:r>
          </a:p>
          <a:p>
            <a:r>
              <a:rPr lang="en-US" sz="800" dirty="0"/>
              <a:t>  router_bgp.router_id:7.7.7.7 - EOS7</a:t>
            </a:r>
          </a:p>
          <a:p>
            <a:r>
              <a:rPr lang="en-US" sz="800" dirty="0"/>
              <a:t>  router_bgp.router_id:8.8.8.8 - EOS8</a:t>
            </a:r>
          </a:p>
          <a:p>
            <a:r>
              <a:rPr lang="en-US" sz="800" dirty="0"/>
              <a:t>  router_bgp.router_id:9.9.9.9 - EOS9</a:t>
            </a:r>
          </a:p>
        </p:txBody>
      </p:sp>
    </p:spTree>
    <p:extLst>
      <p:ext uri="{BB962C8B-B14F-4D97-AF65-F5344CB8AC3E}">
        <p14:creationId xmlns:p14="http://schemas.microsoft.com/office/powerpoint/2010/main" val="19184344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B85728-36FD-9173-14BC-5443DAC04F92}"/>
              </a:ext>
            </a:extLst>
          </p:cNvPr>
          <p:cNvPicPr>
            <a:picLocks noChangeAspect="1"/>
          </p:cNvPicPr>
          <p:nvPr/>
        </p:nvPicPr>
        <p:blipFill>
          <a:blip r:embed="rId2"/>
          <a:stretch>
            <a:fillRect/>
          </a:stretch>
        </p:blipFill>
        <p:spPr>
          <a:xfrm>
            <a:off x="553554" y="954600"/>
            <a:ext cx="4511734" cy="2514737"/>
          </a:xfrm>
          <a:prstGeom prst="rect">
            <a:avLst/>
          </a:prstGeom>
        </p:spPr>
      </p:pic>
      <p:sp>
        <p:nvSpPr>
          <p:cNvPr id="2" name="Title 1">
            <a:extLst>
              <a:ext uri="{FF2B5EF4-FFF2-40B4-BE49-F238E27FC236}">
                <a16:creationId xmlns:a16="http://schemas.microsoft.com/office/drawing/2014/main" id="{E7B31FF5-3746-0240-5BCC-FD4F420B90DA}"/>
              </a:ext>
            </a:extLst>
          </p:cNvPr>
          <p:cNvSpPr>
            <a:spLocks noGrp="1"/>
          </p:cNvSpPr>
          <p:nvPr>
            <p:ph type="title"/>
          </p:nvPr>
        </p:nvSpPr>
        <p:spPr>
          <a:xfrm>
            <a:off x="192314" y="45811"/>
            <a:ext cx="10515600" cy="1325563"/>
          </a:xfrm>
        </p:spPr>
        <p:txBody>
          <a:bodyPr/>
          <a:lstStyle/>
          <a:p>
            <a:r>
              <a:rPr lang="en-US">
                <a:ea typeface="Calibri Light"/>
                <a:cs typeface="Calibri Light"/>
              </a:rPr>
              <a:t>Device Selection</a:t>
            </a:r>
            <a:endParaRPr lang="en-US"/>
          </a:p>
        </p:txBody>
      </p:sp>
      <p:pic>
        <p:nvPicPr>
          <p:cNvPr id="4" name="Picture 3">
            <a:extLst>
              <a:ext uri="{FF2B5EF4-FFF2-40B4-BE49-F238E27FC236}">
                <a16:creationId xmlns:a16="http://schemas.microsoft.com/office/drawing/2014/main" id="{E1A1C981-A52A-8C25-F8EE-B6F9508E6AD8}"/>
              </a:ext>
            </a:extLst>
          </p:cNvPr>
          <p:cNvPicPr>
            <a:picLocks noChangeAspect="1"/>
          </p:cNvPicPr>
          <p:nvPr/>
        </p:nvPicPr>
        <p:blipFill>
          <a:blip r:embed="rId3"/>
          <a:stretch>
            <a:fillRect/>
          </a:stretch>
        </p:blipFill>
        <p:spPr>
          <a:xfrm>
            <a:off x="359110" y="3535018"/>
            <a:ext cx="3857290" cy="3153010"/>
          </a:xfrm>
          <a:prstGeom prst="rect">
            <a:avLst/>
          </a:prstGeom>
        </p:spPr>
      </p:pic>
      <p:pic>
        <p:nvPicPr>
          <p:cNvPr id="5" name="Picture 4">
            <a:extLst>
              <a:ext uri="{FF2B5EF4-FFF2-40B4-BE49-F238E27FC236}">
                <a16:creationId xmlns:a16="http://schemas.microsoft.com/office/drawing/2014/main" id="{30226233-E032-DF7A-3D34-2E2F0E9D86F6}"/>
              </a:ext>
            </a:extLst>
          </p:cNvPr>
          <p:cNvPicPr>
            <a:picLocks noChangeAspect="1"/>
          </p:cNvPicPr>
          <p:nvPr/>
        </p:nvPicPr>
        <p:blipFill>
          <a:blip r:embed="rId4"/>
          <a:stretch>
            <a:fillRect/>
          </a:stretch>
        </p:blipFill>
        <p:spPr>
          <a:xfrm>
            <a:off x="3932859" y="474333"/>
            <a:ext cx="8259141" cy="3060685"/>
          </a:xfrm>
          <a:prstGeom prst="rect">
            <a:avLst/>
          </a:prstGeom>
        </p:spPr>
      </p:pic>
      <p:pic>
        <p:nvPicPr>
          <p:cNvPr id="9" name="Picture 8">
            <a:extLst>
              <a:ext uri="{FF2B5EF4-FFF2-40B4-BE49-F238E27FC236}">
                <a16:creationId xmlns:a16="http://schemas.microsoft.com/office/drawing/2014/main" id="{2C6D0284-8E80-0712-6C78-996EE8A0C2B4}"/>
              </a:ext>
            </a:extLst>
          </p:cNvPr>
          <p:cNvPicPr>
            <a:picLocks noChangeAspect="1"/>
          </p:cNvPicPr>
          <p:nvPr/>
        </p:nvPicPr>
        <p:blipFill>
          <a:blip r:embed="rId5"/>
          <a:stretch>
            <a:fillRect/>
          </a:stretch>
        </p:blipFill>
        <p:spPr>
          <a:xfrm>
            <a:off x="6268278" y="3926302"/>
            <a:ext cx="5259812" cy="2931698"/>
          </a:xfrm>
          <a:prstGeom prst="rect">
            <a:avLst/>
          </a:prstGeom>
        </p:spPr>
      </p:pic>
    </p:spTree>
    <p:extLst>
      <p:ext uri="{BB962C8B-B14F-4D97-AF65-F5344CB8AC3E}">
        <p14:creationId xmlns:p14="http://schemas.microsoft.com/office/powerpoint/2010/main" val="3645091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E3-220B-FA8A-3A67-420511BD8379}"/>
              </a:ext>
            </a:extLst>
          </p:cNvPr>
          <p:cNvSpPr>
            <a:spLocks noGrp="1"/>
          </p:cNvSpPr>
          <p:nvPr>
            <p:ph type="title"/>
          </p:nvPr>
        </p:nvSpPr>
        <p:spPr/>
        <p:txBody>
          <a:bodyPr/>
          <a:lstStyle/>
          <a:p>
            <a:r>
              <a:rPr lang="en-US" dirty="0">
                <a:cs typeface="Calibri Light"/>
              </a:rPr>
              <a:t>Test</a:t>
            </a:r>
            <a:endParaRPr lang="en-US" dirty="0"/>
          </a:p>
        </p:txBody>
      </p:sp>
      <p:sp>
        <p:nvSpPr>
          <p:cNvPr id="3" name="Content Placeholder 2">
            <a:extLst>
              <a:ext uri="{FF2B5EF4-FFF2-40B4-BE49-F238E27FC236}">
                <a16:creationId xmlns:a16="http://schemas.microsoft.com/office/drawing/2014/main" id="{D01DB716-4A22-8638-E434-30CB0D4C2ADA}"/>
              </a:ext>
            </a:extLst>
          </p:cNvPr>
          <p:cNvSpPr>
            <a:spLocks noGrp="1"/>
          </p:cNvSpPr>
          <p:nvPr>
            <p:ph idx="1"/>
          </p:nvPr>
        </p:nvSpPr>
        <p:spPr/>
        <p:txBody>
          <a:bodyPr vert="horz" lIns="91440" tIns="45720" rIns="91440" bIns="45720" rtlCol="0" anchor="t">
            <a:normAutofit/>
          </a:bodyPr>
          <a:lstStyle/>
          <a:p>
            <a:r>
              <a:rPr lang="en-US" dirty="0">
                <a:cs typeface="Calibri"/>
              </a:rPr>
              <a:t>From inside GREEN VRF in eos9, </a:t>
            </a:r>
            <a:r>
              <a:rPr lang="en-US" dirty="0" err="1">
                <a:cs typeface="Calibri"/>
              </a:rPr>
              <a:t>eos</a:t>
            </a:r>
            <a:r>
              <a:rPr lang="en-US" dirty="0">
                <a:cs typeface="Calibri"/>
              </a:rPr>
              <a:t> 11 and 13 ping to ISP 10.10.10.10 and other destinations in GREEN</a:t>
            </a:r>
          </a:p>
          <a:p>
            <a:r>
              <a:rPr lang="en-US" dirty="0">
                <a:cs typeface="Calibri"/>
              </a:rPr>
              <a:t>From inside RED VRF in eos9 and eos13 ping to BLUE end device 1.2.3.12 and other destinations in RED</a:t>
            </a:r>
          </a:p>
          <a:p>
            <a:r>
              <a:rPr lang="en-US" dirty="0">
                <a:cs typeface="Calibri"/>
              </a:rPr>
              <a:t>From inside BLACK VRF on eos11 ping to BLACK 4.3.1.9</a:t>
            </a: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260991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8891-0F81-5EF6-830E-0D6B5052A5F0}"/>
              </a:ext>
            </a:extLst>
          </p:cNvPr>
          <p:cNvSpPr>
            <a:spLocks noGrp="1"/>
          </p:cNvSpPr>
          <p:nvPr>
            <p:ph type="title"/>
          </p:nvPr>
        </p:nvSpPr>
        <p:spPr>
          <a:xfrm>
            <a:off x="394855" y="-272184"/>
            <a:ext cx="10515600" cy="1325563"/>
          </a:xfrm>
        </p:spPr>
        <p:txBody>
          <a:bodyPr/>
          <a:lstStyle/>
          <a:p>
            <a:r>
              <a:rPr lang="en-US">
                <a:cs typeface="Calibri Light"/>
              </a:rPr>
              <a:t>Import Enterprise Routing Studio into ATD</a:t>
            </a:r>
            <a:endParaRPr lang="en-US"/>
          </a:p>
        </p:txBody>
      </p:sp>
      <p:pic>
        <p:nvPicPr>
          <p:cNvPr id="4" name="Picture 4" descr="Graphical user interface, application&#10;&#10;Description automatically generated">
            <a:extLst>
              <a:ext uri="{FF2B5EF4-FFF2-40B4-BE49-F238E27FC236}">
                <a16:creationId xmlns:a16="http://schemas.microsoft.com/office/drawing/2014/main" id="{E9AA84E4-D173-857C-C7EC-46B17D4061A2}"/>
              </a:ext>
            </a:extLst>
          </p:cNvPr>
          <p:cNvPicPr>
            <a:picLocks noGrp="1" noChangeAspect="1"/>
          </p:cNvPicPr>
          <p:nvPr>
            <p:ph idx="1"/>
          </p:nvPr>
        </p:nvPicPr>
        <p:blipFill>
          <a:blip r:embed="rId2"/>
          <a:stretch>
            <a:fillRect/>
          </a:stretch>
        </p:blipFill>
        <p:spPr>
          <a:xfrm>
            <a:off x="1724345" y="2420711"/>
            <a:ext cx="8191767" cy="4351338"/>
          </a:xfrm>
        </p:spPr>
      </p:pic>
      <p:sp>
        <p:nvSpPr>
          <p:cNvPr id="6" name="Content Placeholder 2">
            <a:extLst>
              <a:ext uri="{FF2B5EF4-FFF2-40B4-BE49-F238E27FC236}">
                <a16:creationId xmlns:a16="http://schemas.microsoft.com/office/drawing/2014/main" id="{22B01360-822D-B4D0-167F-E6C31F860EE4}"/>
              </a:ext>
            </a:extLst>
          </p:cNvPr>
          <p:cNvSpPr txBox="1">
            <a:spLocks/>
          </p:cNvSpPr>
          <p:nvPr/>
        </p:nvSpPr>
        <p:spPr>
          <a:xfrm>
            <a:off x="638959" y="697469"/>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cs typeface="Calibri"/>
              </a:rPr>
              <a:t>Once Kent version of CV is released this step is not needed because the Enterprise Routing will be a "Built-In Studio".</a:t>
            </a:r>
            <a:endParaRPr lang="en-US" sz="2000" dirty="0"/>
          </a:p>
          <a:p>
            <a:pPr marL="0" indent="0">
              <a:buNone/>
            </a:pPr>
            <a:r>
              <a:rPr lang="en-US" sz="2000" dirty="0">
                <a:cs typeface="Calibri"/>
              </a:rPr>
              <a:t>File location:</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3" name="TextBox 2">
            <a:extLst>
              <a:ext uri="{FF2B5EF4-FFF2-40B4-BE49-F238E27FC236}">
                <a16:creationId xmlns:a16="http://schemas.microsoft.com/office/drawing/2014/main" id="{FE3D2F6E-4368-6EFC-6C1F-2BB240CE5A7F}"/>
              </a:ext>
            </a:extLst>
          </p:cNvPr>
          <p:cNvSpPr txBox="1"/>
          <p:nvPr/>
        </p:nvSpPr>
        <p:spPr>
          <a:xfrm>
            <a:off x="667690" y="1715136"/>
            <a:ext cx="147597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https://github.com/arista-netdevops-community/CloudVisionPortal-Examples/tree/master/CloudVision_Studios/Enterprise%20Routing</a:t>
            </a:r>
          </a:p>
        </p:txBody>
      </p:sp>
    </p:spTree>
    <p:extLst>
      <p:ext uri="{BB962C8B-B14F-4D97-AF65-F5344CB8AC3E}">
        <p14:creationId xmlns:p14="http://schemas.microsoft.com/office/powerpoint/2010/main" val="424512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8E7F0-CAEA-C059-FDC2-BD6163B2A0F8}"/>
              </a:ext>
            </a:extLst>
          </p:cNvPr>
          <p:cNvSpPr>
            <a:spLocks noGrp="1"/>
          </p:cNvSpPr>
          <p:nvPr>
            <p:ph type="title"/>
          </p:nvPr>
        </p:nvSpPr>
        <p:spPr>
          <a:xfrm>
            <a:off x="131442" y="-26827"/>
            <a:ext cx="10515600" cy="1325563"/>
          </a:xfrm>
        </p:spPr>
        <p:txBody>
          <a:bodyPr/>
          <a:lstStyle/>
          <a:p>
            <a:r>
              <a:rPr lang="en-US" dirty="0">
                <a:cs typeface="Calibri Light"/>
              </a:rPr>
              <a:t>Import the Inputs for each example</a:t>
            </a:r>
            <a:endParaRPr lang="en-US" dirty="0"/>
          </a:p>
        </p:txBody>
      </p:sp>
      <p:pic>
        <p:nvPicPr>
          <p:cNvPr id="4" name="Picture 4" descr="Graphical user interface, application, email&#10;&#10;Description automatically generated">
            <a:extLst>
              <a:ext uri="{FF2B5EF4-FFF2-40B4-BE49-F238E27FC236}">
                <a16:creationId xmlns:a16="http://schemas.microsoft.com/office/drawing/2014/main" id="{EE24607D-21B6-F089-40B1-241FA38E4A64}"/>
              </a:ext>
            </a:extLst>
          </p:cNvPr>
          <p:cNvPicPr>
            <a:picLocks noGrp="1" noChangeAspect="1"/>
          </p:cNvPicPr>
          <p:nvPr>
            <p:ph idx="1"/>
          </p:nvPr>
        </p:nvPicPr>
        <p:blipFill>
          <a:blip r:embed="rId2"/>
          <a:stretch>
            <a:fillRect/>
          </a:stretch>
        </p:blipFill>
        <p:spPr>
          <a:xfrm>
            <a:off x="384220" y="2416879"/>
            <a:ext cx="8191767" cy="4351338"/>
          </a:xfrm>
        </p:spPr>
      </p:pic>
      <p:pic>
        <p:nvPicPr>
          <p:cNvPr id="5" name="Picture 5" descr="Graphical user interface, text, application, email&#10;&#10;Description automatically generated">
            <a:extLst>
              <a:ext uri="{FF2B5EF4-FFF2-40B4-BE49-F238E27FC236}">
                <a16:creationId xmlns:a16="http://schemas.microsoft.com/office/drawing/2014/main" id="{6985DEDF-DBEB-1CA4-3AD1-76A2DDD6BD81}"/>
              </a:ext>
            </a:extLst>
          </p:cNvPr>
          <p:cNvPicPr>
            <a:picLocks noChangeAspect="1"/>
          </p:cNvPicPr>
          <p:nvPr/>
        </p:nvPicPr>
        <p:blipFill>
          <a:blip r:embed="rId3"/>
          <a:stretch>
            <a:fillRect/>
          </a:stretch>
        </p:blipFill>
        <p:spPr>
          <a:xfrm>
            <a:off x="8683457" y="2637950"/>
            <a:ext cx="3325402" cy="2304876"/>
          </a:xfrm>
          <a:prstGeom prst="rect">
            <a:avLst/>
          </a:prstGeom>
        </p:spPr>
      </p:pic>
      <p:sp>
        <p:nvSpPr>
          <p:cNvPr id="10" name="TextBox 9">
            <a:extLst>
              <a:ext uri="{FF2B5EF4-FFF2-40B4-BE49-F238E27FC236}">
                <a16:creationId xmlns:a16="http://schemas.microsoft.com/office/drawing/2014/main" id="{2E0058F6-7DC5-C1A2-9385-6998DDEE34B4}"/>
              </a:ext>
            </a:extLst>
          </p:cNvPr>
          <p:cNvSpPr txBox="1"/>
          <p:nvPr/>
        </p:nvSpPr>
        <p:spPr>
          <a:xfrm>
            <a:off x="246580" y="1269714"/>
            <a:ext cx="112621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Files found here:  </a:t>
            </a:r>
          </a:p>
          <a:p>
            <a:r>
              <a:rPr lang="en-US">
                <a:hlinkClick r:id="rId4"/>
              </a:rPr>
              <a:t>https://github.com/arista-netdevops-community/CloudVisionPortal-Examples/tree/master/CloudVision_Studios/Enterprise%20Routing%20Studio%20Examples</a:t>
            </a:r>
            <a:endParaRPr lang="en-US">
              <a:cs typeface="Calibri" panose="020F0502020204030204"/>
            </a:endParaRPr>
          </a:p>
          <a:p>
            <a:r>
              <a:rPr lang="en-US" dirty="0">
                <a:cs typeface="Calibri" panose="020F0502020204030204"/>
              </a:rPr>
              <a:t>Note: The interface configuration built-in studio has a bug, please use the fixed version found in the above repository</a:t>
            </a:r>
          </a:p>
        </p:txBody>
      </p:sp>
    </p:spTree>
    <p:extLst>
      <p:ext uri="{BB962C8B-B14F-4D97-AF65-F5344CB8AC3E}">
        <p14:creationId xmlns:p14="http://schemas.microsoft.com/office/powerpoint/2010/main" val="18658950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7686</TotalTime>
  <Words>5365</Words>
  <Application>Microsoft Macintosh PowerPoint</Application>
  <PresentationFormat>Widescreen</PresentationFormat>
  <Paragraphs>828</Paragraphs>
  <Slides>73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Calibri Light</vt:lpstr>
      <vt:lpstr>office theme</vt:lpstr>
      <vt:lpstr> Studios Interop</vt:lpstr>
      <vt:lpstr>Overview</vt:lpstr>
      <vt:lpstr>Complete Topology of the  ATD</vt:lpstr>
      <vt:lpstr>Launch the Advanced Routing ATD</vt:lpstr>
      <vt:lpstr>Files to Run the Examples</vt:lpstr>
      <vt:lpstr>Directories with the Inputs Files for each example Down load these to your laptop</vt:lpstr>
      <vt:lpstr>Enable Export/Import of Studios data files in CV This is an Alpha feature and needs to be enabled in the current ATD release. This allows the example files that go with these slides to be loaded.</vt:lpstr>
      <vt:lpstr>Import Enterprise Routing Studio into ATD</vt:lpstr>
      <vt:lpstr>Import the Inputs for each example</vt:lpstr>
      <vt:lpstr>Note: Some Tags are created automatically by Studios and do not need to be entered </vt:lpstr>
      <vt:lpstr>Other Notes</vt:lpstr>
      <vt:lpstr> If upgrading CV, new Studios are in a workspace  when the upgrade completes Submit this workspace! To add any new Studios permanently</vt:lpstr>
      <vt:lpstr>Example 1 DC Gateway Router</vt:lpstr>
      <vt:lpstr>Example1: DC Gateway Router  This example also routes between DCs with OSPF</vt:lpstr>
      <vt:lpstr>Example1 </vt:lpstr>
      <vt:lpstr>Example1 Tags</vt:lpstr>
      <vt:lpstr>Device Selection</vt:lpstr>
      <vt:lpstr>Test</vt:lpstr>
      <vt:lpstr>Example 2 eBGP between DC and Routed Network</vt:lpstr>
      <vt:lpstr>Example2: eBGP between DC and Routed Network  DCs route to each other in this example</vt:lpstr>
      <vt:lpstr>Example2</vt:lpstr>
      <vt:lpstr>Example 2 Tags</vt:lpstr>
      <vt:lpstr>Device Selection</vt:lpstr>
      <vt:lpstr>Test</vt:lpstr>
      <vt:lpstr>Example 3 EVPN over Enterprise Network</vt:lpstr>
      <vt:lpstr>Example3: L3EVPN on CoreNet </vt:lpstr>
      <vt:lpstr>PowerPoint Presentation</vt:lpstr>
      <vt:lpstr>Example3 Tags</vt:lpstr>
      <vt:lpstr>Device Selection</vt:lpstr>
      <vt:lpstr>Test</vt:lpstr>
      <vt:lpstr>Example 4 Routing Campus to ISP</vt:lpstr>
      <vt:lpstr>Example4:  Routing OSPF Campus to ISP Campus receives Default Route Campus edge router has full Internet routes in this example</vt:lpstr>
      <vt:lpstr>PowerPoint Presentation</vt:lpstr>
      <vt:lpstr>Example 4 Tags</vt:lpstr>
      <vt:lpstr>Device Selection</vt:lpstr>
      <vt:lpstr>Test</vt:lpstr>
      <vt:lpstr>Example 5 EVPN between Campus </vt:lpstr>
      <vt:lpstr>Example5: EVPN between Campus L2 stretch is demonstrated in this example</vt:lpstr>
      <vt:lpstr>PowerPoint Presentation</vt:lpstr>
      <vt:lpstr>Example 5 Tags</vt:lpstr>
      <vt:lpstr>Device Selection</vt:lpstr>
      <vt:lpstr>Test</vt:lpstr>
      <vt:lpstr>Example 6: OSPF on DC Border Leaf</vt:lpstr>
      <vt:lpstr>Example6: OSPF on DC Border Leaf L3DC has no overlay and mutual redistribution of BGP and OSPF routes. </vt:lpstr>
      <vt:lpstr>PowerPoint Presentation</vt:lpstr>
      <vt:lpstr>Example 6 Tags</vt:lpstr>
      <vt:lpstr>Device Selection</vt:lpstr>
      <vt:lpstr>Test</vt:lpstr>
      <vt:lpstr>Example 7 OSPF per VRF Border Leaf</vt:lpstr>
      <vt:lpstr>Example7: OSPF per Border Leaf VRF L3 DC has EVPN overlay and runs OSPF on Border Leafs in VRF</vt:lpstr>
      <vt:lpstr>PowerPoint Presentation</vt:lpstr>
      <vt:lpstr>Example 7 Tags</vt:lpstr>
      <vt:lpstr>Device Selection</vt:lpstr>
      <vt:lpstr>Test</vt:lpstr>
      <vt:lpstr>Example 8 BGP Routed Enterprise Network</vt:lpstr>
      <vt:lpstr>Example8: BGP Routed Enterprise Network  No OSPF is used in this example</vt:lpstr>
      <vt:lpstr>PowerPoint Presentation</vt:lpstr>
      <vt:lpstr>Example 8 Tags</vt:lpstr>
      <vt:lpstr>Device Selection</vt:lpstr>
      <vt:lpstr>Test</vt:lpstr>
      <vt:lpstr>Example 9: VRF Lite</vt:lpstr>
      <vt:lpstr>Example9: VRF Lite VRFs are used on the Enterprise Core and the DCs</vt:lpstr>
      <vt:lpstr>PowerPoint Presentation</vt:lpstr>
      <vt:lpstr>Example 9 Tags</vt:lpstr>
      <vt:lpstr>Device Selection</vt:lpstr>
      <vt:lpstr>Test</vt:lpstr>
      <vt:lpstr>Example 10: L3 Campus and EVPN VXLAN</vt:lpstr>
      <vt:lpstr>Example10: L3 Campus and EVPN VXLAN EVPN is used to Stretch L2 and to segment different user groups</vt:lpstr>
      <vt:lpstr>PowerPoint Presentation</vt:lpstr>
      <vt:lpstr>PowerPoint Presentation</vt:lpstr>
      <vt:lpstr>Example 9 Tags</vt:lpstr>
      <vt:lpstr>Device Selection</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Brian Hayes</cp:lastModifiedBy>
  <cp:revision>1102</cp:revision>
  <dcterms:created xsi:type="dcterms:W3CDTF">2022-04-04T16:45:18Z</dcterms:created>
  <dcterms:modified xsi:type="dcterms:W3CDTF">2022-04-30T22:57:02Z</dcterms:modified>
</cp:coreProperties>
</file>